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5" r:id="rId5"/>
    <p:sldId id="266" r:id="rId6"/>
    <p:sldId id="364" r:id="rId7"/>
    <p:sldId id="272" r:id="rId8"/>
    <p:sldId id="274" r:id="rId9"/>
    <p:sldId id="277" r:id="rId10"/>
    <p:sldId id="278" r:id="rId11"/>
    <p:sldId id="287" r:id="rId12"/>
    <p:sldId id="293" r:id="rId13"/>
    <p:sldId id="291" r:id="rId14"/>
    <p:sldId id="308" r:id="rId15"/>
    <p:sldId id="309" r:id="rId16"/>
    <p:sldId id="295" r:id="rId17"/>
    <p:sldId id="298" r:id="rId18"/>
    <p:sldId id="304" r:id="rId19"/>
    <p:sldId id="310" r:id="rId20"/>
    <p:sldId id="312" r:id="rId21"/>
    <p:sldId id="313" r:id="rId22"/>
    <p:sldId id="317" r:id="rId23"/>
    <p:sldId id="318" r:id="rId24"/>
    <p:sldId id="319" r:id="rId25"/>
    <p:sldId id="324" r:id="rId26"/>
    <p:sldId id="326" r:id="rId27"/>
    <p:sldId id="328" r:id="rId28"/>
    <p:sldId id="329" r:id="rId29"/>
    <p:sldId id="330" r:id="rId30"/>
    <p:sldId id="332" r:id="rId31"/>
    <p:sldId id="334" r:id="rId32"/>
    <p:sldId id="333" r:id="rId33"/>
    <p:sldId id="335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5" r:id="rId42"/>
    <p:sldId id="346" r:id="rId43"/>
    <p:sldId id="349" r:id="rId44"/>
    <p:sldId id="350" r:id="rId45"/>
    <p:sldId id="351" r:id="rId46"/>
    <p:sldId id="352" r:id="rId47"/>
    <p:sldId id="354" r:id="rId48"/>
    <p:sldId id="355" r:id="rId49"/>
    <p:sldId id="356" r:id="rId50"/>
    <p:sldId id="357" r:id="rId51"/>
    <p:sldId id="360" r:id="rId52"/>
    <p:sldId id="361" r:id="rId53"/>
    <p:sldId id="362" r:id="rId54"/>
    <p:sldId id="36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ABC"/>
    <a:srgbClr val="E9E1A9"/>
    <a:srgbClr val="E9C7A9"/>
    <a:srgbClr val="DAA06D"/>
    <a:srgbClr val="F7E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58C1-F3B9-4D11-B63C-79A0E5181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26DD8-7259-4BC9-8C1B-3F65C0845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14C6-3204-4D84-A18D-516AD90E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2F429-C120-4423-881E-CB16E19A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78F83-8647-4E52-814C-DC40057C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2993-DC4A-4F68-9006-35F0CFD4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36D60-8676-4926-B759-86D9D1FC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5482-02D7-41F6-AAA8-8726DE69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8781-B418-42DC-9A9C-DF8D9508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47A1-4F27-4E81-953F-1B8085EC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2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739B5-C132-454E-AD4D-630A5EF28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80D25-2065-4238-AA65-63CA97A7B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E672-35DA-4063-9C36-4F6FA72E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FA0CF-CC7D-494E-B339-D61E09EC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889C3-86A1-4C96-85B8-8289C294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3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7EF8-DB5A-4CED-88CF-CFFE071E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5018-C3B7-42DF-BD64-997E61CB2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259D-D51D-495A-914D-06CF2BD7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08377-3FD7-477C-9A27-B4671505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77EEE-4844-494D-B330-C0A805D2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2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0F4A-C28C-4E84-AC01-FEE5371F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34D8F-21D8-4FE8-81B6-2BCF1F4D1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DF4F7-730E-4212-979D-F2CC4D0B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EB7D-2A42-4D93-ACD7-E6409C43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6E3D0-7302-497E-88C9-7B5AA466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1DA6-964C-4D3E-9E08-76CE45AF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E0DF2-1D36-42B4-98FB-C9DE868D0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C4A2C-3550-46A8-B977-C4574FE91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926C9-010A-4FE6-A8C1-8A074DABD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E1BB9-2530-421E-86F8-5C42EF501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7E4D5-4646-44CB-BBCE-F68FF7B0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F275-A3F6-4FE9-BC6D-25C06CEF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7C4C5-A641-4A49-830E-BCB2BE7B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94030-2CB5-47AD-A668-33F0D6C9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5D2B9-28BA-4F4B-A6A6-DC58F0079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05B3C-64DE-4DB1-A7FC-CCD493AC4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AE134-C2D8-446B-A06D-932B545F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4DF926-9BB0-4AEB-A2D6-6E833DF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71F4A-7EFA-4D05-80E4-9938C5F9A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0F69-76BD-4537-A7BD-B4A6F8D7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9405D-F67C-4BF5-BD0F-27596E9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C2D32-17BD-4595-AFE4-F1411DA6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FCFDD-C454-49CA-B50B-AC7B3A50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7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C55479-E868-4A8D-946D-4EC8AE15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CC26-E02B-480B-999E-13760B4A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1469D-6DDF-4BD7-9148-2FFF4AEA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5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2369-03CB-41C8-8C54-3D121BE7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E3C8-558A-4012-9D2A-07B898DDE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C59BB-8E52-4EF2-A7EE-37D3FCFBE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3B878-5CA3-49CC-8A98-420E33F0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BA222-4045-4FA7-9EC7-92EB4C2E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562C6-B068-4C7A-88BA-64BD4A3B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C08F-3B8D-4DA8-BD07-B4C447FB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E682C-700B-43A2-8692-3D0680A33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7F5ED-533B-4701-84CD-E06301E70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80BD7-3FBC-4865-B0CE-E4CC3E2B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B74D8-63E4-48AB-AD77-900372B2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58AB0-A552-4069-8A2E-D458D648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997F6-48DD-4E2A-A382-62FE43D0D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6FFDE-FC63-4A0A-81B1-78ED553D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D90F7-E90F-4C06-857D-464F0A02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BE24-03AA-45DC-94AC-EF2E49DA691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546E3-9853-4E85-90B5-EC49F828E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817B8-D8B0-40F7-AEB0-7C2169860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80626-C124-4C5E-A432-BDE688255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9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E5C4-CCF7-4885-B029-B5483328DB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entury" panose="02040604050505020304" pitchFamily="18" charset="0"/>
              </a:rPr>
              <a:t>Design, Assembly, and Testing of a Small 3D-printed Thick-GEM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B6C63-43C2-4825-AEBE-FF1B3581F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Jerry Lamar Collins II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BAB0E2-975A-4EE4-92E2-FDD123F6F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49" y="5429132"/>
            <a:ext cx="4755502" cy="1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1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7C61-090B-4BEF-9CD8-FD449CDF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Hole Microscopy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E8F66-E014-46B0-8B89-BF6B11BCC3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 solder mask, holes look much more uniform</a:t>
            </a:r>
          </a:p>
          <a:p>
            <a:r>
              <a:rPr lang="en-US" dirty="0"/>
              <a:t>Free of troublesome printing artifacts</a:t>
            </a:r>
          </a:p>
          <a:p>
            <a:r>
              <a:rPr lang="en-US" dirty="0"/>
              <a:t>Holes for all sectors were 0.7 mm diameter</a:t>
            </a:r>
          </a:p>
          <a:p>
            <a:r>
              <a:rPr lang="en-US" dirty="0"/>
              <a:t>Sector designed for no rim actually 0.1 mm rim</a:t>
            </a:r>
          </a:p>
          <a:p>
            <a:r>
              <a:rPr lang="en-US" dirty="0"/>
              <a:t>Sector designed for 0.1 mm rim actually 0.15 mm rim</a:t>
            </a:r>
          </a:p>
          <a:p>
            <a:r>
              <a:rPr lang="en-US" dirty="0"/>
              <a:t>Sector designed for 0.18 mm rim actually 0.2 mm rim</a:t>
            </a:r>
          </a:p>
        </p:txBody>
      </p:sp>
      <p:pic>
        <p:nvPicPr>
          <p:cNvPr id="5" name="Content Placeholder 4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F8D5916B-2DA9-42A3-98A3-BB92D6D4F8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536376"/>
            <a:ext cx="2943806" cy="22176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823DB2C-B4DB-4FE8-9224-401A5E7B3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37" y="1536373"/>
            <a:ext cx="2953233" cy="221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4674E-9785-45D8-BF53-BDD7F418D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8" y="4212823"/>
            <a:ext cx="2947425" cy="2217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85AFA-0866-4F6B-87B8-37B4E6A7E39C}"/>
              </a:ext>
            </a:extLst>
          </p:cNvPr>
          <p:cNvSpPr txBox="1"/>
          <p:nvPr/>
        </p:nvSpPr>
        <p:spPr>
          <a:xfrm>
            <a:off x="6172202" y="3753974"/>
            <a:ext cx="294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“No rim”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75DE9-E58F-4603-9B77-B3D0461C9A7B}"/>
              </a:ext>
            </a:extLst>
          </p:cNvPr>
          <p:cNvSpPr txBox="1"/>
          <p:nvPr/>
        </p:nvSpPr>
        <p:spPr>
          <a:xfrm>
            <a:off x="9170437" y="3753974"/>
            <a:ext cx="294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“0.1 mm rim”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D3B5B-D7A1-4EC2-9C12-3A3E0C347F12}"/>
              </a:ext>
            </a:extLst>
          </p:cNvPr>
          <p:cNvSpPr txBox="1"/>
          <p:nvPr/>
        </p:nvSpPr>
        <p:spPr>
          <a:xfrm>
            <a:off x="7699628" y="6430424"/>
            <a:ext cx="288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“0.18 mm rim”</a:t>
            </a:r>
          </a:p>
        </p:txBody>
      </p:sp>
    </p:spTree>
    <p:extLst>
      <p:ext uri="{BB962C8B-B14F-4D97-AF65-F5344CB8AC3E}">
        <p14:creationId xmlns:p14="http://schemas.microsoft.com/office/powerpoint/2010/main" val="1607308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1017-2F26-4E89-9BE4-D4C0D007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0DDFF-DE61-4501-8930-2D2EC85A1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00350" cy="4351338"/>
          </a:xfrm>
        </p:spPr>
        <p:txBody>
          <a:bodyPr/>
          <a:lstStyle/>
          <a:p>
            <a:r>
              <a:rPr lang="en-US" dirty="0"/>
              <a:t>THGEM placed atop spacer</a:t>
            </a:r>
          </a:p>
          <a:p>
            <a:pPr lvl="1"/>
            <a:r>
              <a:rPr lang="en-US" dirty="0"/>
              <a:t>gives 1 mm induction gap</a:t>
            </a:r>
          </a:p>
          <a:p>
            <a:r>
              <a:rPr lang="en-US" dirty="0"/>
              <a:t>Three 1-mm washers in each corner</a:t>
            </a:r>
          </a:p>
          <a:p>
            <a:pPr lvl="1"/>
            <a:r>
              <a:rPr lang="en-US" dirty="0"/>
              <a:t>Forms 3 mm drift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E9BF6-9DCC-49CA-A785-18B9731BEE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10826"/>
          <a:stretch/>
        </p:blipFill>
        <p:spPr bwMode="auto">
          <a:xfrm>
            <a:off x="3857625" y="1591498"/>
            <a:ext cx="8116062" cy="4819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11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A54ACD1-FEA0-4D3F-83AE-F9DBE11E6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t="61224" r="24290"/>
          <a:stretch/>
        </p:blipFill>
        <p:spPr>
          <a:xfrm>
            <a:off x="7052462" y="2146206"/>
            <a:ext cx="4236021" cy="4265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B603E-6DFA-4B35-9245-09342CDD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1141D5B-CC9B-42F8-861B-2504CBEEC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7"/>
          <a:stretch/>
        </p:blipFill>
        <p:spPr>
          <a:xfrm>
            <a:off x="838200" y="1732676"/>
            <a:ext cx="6279579" cy="49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9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2EF8-B87C-49FA-A089-E01C8BCA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Electronics Chain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34E0308-6364-47CC-A18E-0D0C10BE8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3" y="1588051"/>
            <a:ext cx="9300714" cy="4626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F5CA6-E4DA-4828-A102-075086C7BC6E}"/>
              </a:ext>
            </a:extLst>
          </p:cNvPr>
          <p:cNvSpPr txBox="1"/>
          <p:nvPr/>
        </p:nvSpPr>
        <p:spPr>
          <a:xfrm>
            <a:off x="3875714" y="5962261"/>
            <a:ext cx="8246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Readout electronics chain used during testing. Note: Energy and Timing outputs from the Pre-amp are just labels; the signal out of both is identical. SCA: Single Channel Analyzer.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9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64C8-3072-4A30-839F-7C064431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058FA-4437-4AD6-A06C-73D601B5D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Readout has two sets of 128 straight strips each in X and Y directions</a:t>
            </a:r>
          </a:p>
          <a:p>
            <a:r>
              <a:rPr lang="en-US" sz="2400" dirty="0"/>
              <a:t>4 total Panasonic connectors</a:t>
            </a:r>
          </a:p>
          <a:p>
            <a:r>
              <a:rPr lang="en-US" sz="2400" dirty="0"/>
              <a:t>Signal charge induced by collected electrons → Panasonic connector → Panasonic-to-</a:t>
            </a:r>
            <a:r>
              <a:rPr lang="en-US" sz="2400" dirty="0" err="1"/>
              <a:t>lemo</a:t>
            </a:r>
            <a:r>
              <a:rPr lang="en-US" sz="2400" dirty="0"/>
              <a:t> adapter → pre-amp</a:t>
            </a:r>
          </a:p>
          <a:p>
            <a:pPr lvl="1"/>
            <a:r>
              <a:rPr lang="en-US" sz="2000" dirty="0"/>
              <a:t>Strips ganged together to form one signal per adapter</a:t>
            </a:r>
          </a:p>
          <a:p>
            <a:r>
              <a:rPr lang="en-US" sz="2400" dirty="0"/>
              <a:t>Adapters labeled A, B, C, D</a:t>
            </a:r>
          </a:p>
          <a:p>
            <a:r>
              <a:rPr lang="en-US" sz="2400" dirty="0"/>
              <a:t>C used for small rim sector, B used for medium rim, D used for large rim, unless otherwise indicated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637E2-3EAA-426E-B12E-F44193ACF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3486" y="852938"/>
            <a:ext cx="4913505" cy="56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B1D-8B66-466D-AD3E-D3016724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off THGEM Bottom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4E0B8-4D83-4FB0-89EC-9FA9F6983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It is also possible to read off of THGEM Bottom</a:t>
            </a:r>
          </a:p>
          <a:p>
            <a:r>
              <a:rPr lang="en-US" dirty="0"/>
              <a:t>Special connection from end of testing shown here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A8AD04-290C-4BCB-9822-EAC097309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129721"/>
            <a:ext cx="5949892" cy="2598558"/>
          </a:xfrm>
        </p:spPr>
      </p:pic>
    </p:spTree>
    <p:extLst>
      <p:ext uri="{BB962C8B-B14F-4D97-AF65-F5344CB8AC3E}">
        <p14:creationId xmlns:p14="http://schemas.microsoft.com/office/powerpoint/2010/main" val="370597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38F4-36D6-43B1-930D-EE4EA772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A0F5-CAB3-4160-8D0A-2D678EDC5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Gas leak check</a:t>
            </a:r>
          </a:p>
          <a:p>
            <a:r>
              <a:rPr lang="en-US" dirty="0"/>
              <a:t>Test for shorts on the board</a:t>
            </a:r>
          </a:p>
          <a:p>
            <a:r>
              <a:rPr lang="en-US" dirty="0"/>
              <a:t>Gas gain for each THGEM sector</a:t>
            </a:r>
          </a:p>
          <a:p>
            <a:pPr lvl="1"/>
            <a:r>
              <a:rPr lang="en-US" dirty="0"/>
              <a:t>Long-term behavior as well</a:t>
            </a:r>
          </a:p>
          <a:p>
            <a:r>
              <a:rPr lang="en-US" dirty="0"/>
              <a:t>Test for any malfunctions</a:t>
            </a:r>
          </a:p>
        </p:txBody>
      </p:sp>
    </p:spTree>
    <p:extLst>
      <p:ext uri="{BB962C8B-B14F-4D97-AF65-F5344CB8AC3E}">
        <p14:creationId xmlns:p14="http://schemas.microsoft.com/office/powerpoint/2010/main" val="378681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6E71-3244-47C3-A730-9A22045D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Penetration of Foils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BDCD-B3BB-496A-B560-1A3A251271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Test designed to be similar conditions to gain testing</a:t>
            </a:r>
          </a:p>
          <a:p>
            <a:r>
              <a:rPr lang="en-US" dirty="0"/>
              <a:t>Fe-55</a:t>
            </a:r>
          </a:p>
          <a:p>
            <a:pPr lvl="1"/>
            <a:r>
              <a:rPr lang="en-US" dirty="0"/>
              <a:t>Without Foils</a:t>
            </a:r>
          </a:p>
          <a:p>
            <a:pPr lvl="2"/>
            <a:r>
              <a:rPr lang="en-US" dirty="0"/>
              <a:t>Without Source: 0.52 ± 0.10 Hz</a:t>
            </a:r>
          </a:p>
          <a:p>
            <a:pPr lvl="2"/>
            <a:r>
              <a:rPr lang="en-US" dirty="0"/>
              <a:t>With Source: 1673.33 ± 19.23 Hz</a:t>
            </a:r>
          </a:p>
          <a:p>
            <a:pPr lvl="1"/>
            <a:r>
              <a:rPr lang="en-US" dirty="0"/>
              <a:t>With Foils</a:t>
            </a:r>
          </a:p>
          <a:p>
            <a:pPr lvl="2"/>
            <a:r>
              <a:rPr lang="en-US" dirty="0"/>
              <a:t>Without Source: 0.78 ± 0.12 Hz</a:t>
            </a:r>
          </a:p>
          <a:p>
            <a:pPr lvl="2"/>
            <a:r>
              <a:rPr lang="en-US" dirty="0"/>
              <a:t>With Source: 592.00 ± 8.07 Hz</a:t>
            </a:r>
          </a:p>
          <a:p>
            <a:pPr lvl="1"/>
            <a:r>
              <a:rPr lang="en-US" dirty="0"/>
              <a:t>35.4% X-ray penetration</a:t>
            </a:r>
          </a:p>
          <a:p>
            <a:r>
              <a:rPr lang="en-US" dirty="0"/>
              <a:t>Cd-109</a:t>
            </a:r>
          </a:p>
          <a:p>
            <a:pPr lvl="1"/>
            <a:r>
              <a:rPr lang="en-US" dirty="0"/>
              <a:t>Without Foils</a:t>
            </a:r>
          </a:p>
          <a:p>
            <a:pPr lvl="2"/>
            <a:r>
              <a:rPr lang="en-US" dirty="0"/>
              <a:t>With Source: 152.30 ± 2.86 Hz</a:t>
            </a:r>
          </a:p>
          <a:p>
            <a:pPr lvl="1"/>
            <a:r>
              <a:rPr lang="en-US" dirty="0"/>
              <a:t>With Foils</a:t>
            </a:r>
          </a:p>
          <a:p>
            <a:pPr lvl="2"/>
            <a:r>
              <a:rPr lang="en-US" dirty="0"/>
              <a:t>With Source: 122.02 ± 2.44 Hz</a:t>
            </a:r>
          </a:p>
          <a:p>
            <a:pPr lvl="1"/>
            <a:r>
              <a:rPr lang="en-US" dirty="0"/>
              <a:t>80.1% X-ray penetration</a:t>
            </a:r>
          </a:p>
        </p:txBody>
      </p:sp>
      <p:pic>
        <p:nvPicPr>
          <p:cNvPr id="5" name="Content Placeholder 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46BDE08F-32A6-4E33-BF28-5CAAAB52B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18" y="1347165"/>
            <a:ext cx="5308258" cy="53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5D0C-708B-45C9-85CF-801FE154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Small (0.1mm) Rim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7F9F7-13E7-43BD-A095-81098D05A3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Initial observations made using scope to take counts</a:t>
            </a:r>
          </a:p>
          <a:p>
            <a:r>
              <a:rPr lang="en-US" dirty="0"/>
              <a:t>Fe-55 used</a:t>
            </a:r>
          </a:p>
          <a:p>
            <a:r>
              <a:rPr lang="en-US" dirty="0"/>
              <a:t>HV settings of electrodes</a:t>
            </a:r>
          </a:p>
          <a:p>
            <a:r>
              <a:rPr lang="en-US" dirty="0"/>
              <a:t>C1 pre-amp + amp, C3 pre-amp</a:t>
            </a:r>
          </a:p>
          <a:p>
            <a:r>
              <a:rPr lang="en-US" dirty="0"/>
              <a:t>Induction field 2 kV/cm</a:t>
            </a:r>
          </a:p>
          <a:p>
            <a:r>
              <a:rPr lang="en-US" dirty="0"/>
              <a:t>Bias voltage 1800V </a:t>
            </a:r>
            <a:r>
              <a:rPr lang="en-US" dirty="0">
                <a:sym typeface="Wingdings" panose="05000000000000000000" pitchFamily="2" charset="2"/>
              </a:rPr>
              <a:t>⇒ THGEM hole field 25.7 kV/cm</a:t>
            </a:r>
          </a:p>
          <a:p>
            <a:r>
              <a:rPr lang="en-US" dirty="0">
                <a:sym typeface="Wingdings" panose="05000000000000000000" pitchFamily="2" charset="2"/>
              </a:rPr>
              <a:t>Drift field 3.83 kV/cm</a:t>
            </a:r>
          </a:p>
          <a:p>
            <a:r>
              <a:rPr lang="en-US" dirty="0">
                <a:sym typeface="Wingdings" panose="05000000000000000000" pitchFamily="2" charset="2"/>
              </a:rPr>
              <a:t>Rate low</a:t>
            </a:r>
          </a:p>
          <a:p>
            <a:r>
              <a:rPr lang="en-US" dirty="0">
                <a:sym typeface="Wingdings" panose="05000000000000000000" pitchFamily="2" charset="2"/>
              </a:rPr>
              <a:t>Moments of sparking, overvoltage on bottom, wild scope behavior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5694AC-2828-4B42-80BF-FA1292AA6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2127" y="1325461"/>
            <a:ext cx="5181600" cy="54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DF093-79EB-4563-BE34-AE4EB2ED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Concerns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6CAE-83F0-438E-831B-B1D2D2CA8E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Bias voltage limit “wall” of around 1900V</a:t>
            </a:r>
          </a:p>
          <a:p>
            <a:r>
              <a:rPr lang="en-US" dirty="0"/>
              <a:t>Suspect hole fields not high enough</a:t>
            </a:r>
          </a:p>
          <a:p>
            <a:r>
              <a:rPr lang="en-US" dirty="0"/>
              <a:t>Want to avoid increasing bias due to discharge</a:t>
            </a:r>
          </a:p>
          <a:p>
            <a:r>
              <a:rPr lang="en-US" dirty="0"/>
              <a:t>Switched to next largest sector</a:t>
            </a:r>
          </a:p>
          <a:p>
            <a:r>
              <a:rPr lang="en-US" dirty="0"/>
              <a:t>Copper tape tabs for each sector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EB1C7-FDEE-4042-A787-6A66C29C59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7103"/>
          <a:stretch/>
        </p:blipFill>
        <p:spPr>
          <a:xfrm>
            <a:off x="6019800" y="1825625"/>
            <a:ext cx="3031010" cy="39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D8D9B-2549-41B3-B305-9D2806D3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57" y="2129867"/>
            <a:ext cx="3031009" cy="32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A831-413D-400F-A221-10EF6582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CF27C-6BA1-4D33-BC06-5976A6547D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Gas Electron Multiplier</a:t>
            </a:r>
          </a:p>
          <a:p>
            <a:r>
              <a:rPr lang="en-US" dirty="0"/>
              <a:t>Gaseous detectors</a:t>
            </a:r>
          </a:p>
          <a:p>
            <a:r>
              <a:rPr lang="en-US" dirty="0"/>
              <a:t>Drift cathode, GEM foils, Readout anode</a:t>
            </a:r>
          </a:p>
          <a:p>
            <a:r>
              <a:rPr lang="en-US" dirty="0"/>
              <a:t>Exploits ionization throughout gas volume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9ECD686-D3F4-41DD-9753-CBABB39CB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19" y="178128"/>
            <a:ext cx="4201534" cy="335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A close-up of the moon&#10;&#10;Description automatically generated with low confidence">
            <a:extLst>
              <a:ext uri="{FF2B5EF4-FFF2-40B4-BE49-F238E27FC236}">
                <a16:creationId xmlns:a16="http://schemas.microsoft.com/office/drawing/2014/main" id="{F7DFF922-573F-49A5-B600-2E5D23E204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0452" y="3581047"/>
            <a:ext cx="4230579" cy="31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2D2A-DCAD-4221-AECD-ED8F5949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0.15 mm Rim (Middle)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55B-A492-4296-BD42-A3106FDF2E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Drift and Induction fields 3 kV/cm</a:t>
            </a:r>
          </a:p>
          <a:p>
            <a:r>
              <a:rPr lang="en-US" dirty="0"/>
              <a:t>At 1800V bias there was no significant difference on THGEM Bottom or </a:t>
            </a:r>
            <a:r>
              <a:rPr lang="en-US" dirty="0" err="1"/>
              <a:t>Lemo</a:t>
            </a:r>
            <a:r>
              <a:rPr lang="en-US" dirty="0"/>
              <a:t> C</a:t>
            </a:r>
          </a:p>
          <a:p>
            <a:r>
              <a:rPr lang="en-US" dirty="0"/>
              <a:t>No significant difference at 1900V</a:t>
            </a:r>
          </a:p>
          <a:p>
            <a:r>
              <a:rPr lang="en-US" dirty="0"/>
              <a:t>2000V on </a:t>
            </a:r>
            <a:r>
              <a:rPr lang="en-US" dirty="0" err="1"/>
              <a:t>Lemo</a:t>
            </a:r>
            <a:r>
              <a:rPr lang="en-US" dirty="0"/>
              <a:t> C we see the first significant difference</a:t>
            </a:r>
          </a:p>
          <a:p>
            <a:pPr lvl="1"/>
            <a:r>
              <a:rPr lang="en-US" dirty="0"/>
              <a:t>Source off: 25.77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dirty="0"/>
              <a:t>1.78 Hz</a:t>
            </a:r>
          </a:p>
          <a:p>
            <a:pPr lvl="1"/>
            <a:r>
              <a:rPr lang="en-US" dirty="0"/>
              <a:t>Am-241 on: 60.40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dirty="0"/>
              <a:t>3.30 Hz</a:t>
            </a:r>
          </a:p>
          <a:p>
            <a:pPr lvl="1"/>
            <a:r>
              <a:rPr lang="en-US" dirty="0"/>
              <a:t>134.38% increase</a:t>
            </a:r>
          </a:p>
          <a:p>
            <a:r>
              <a:rPr lang="en-US" dirty="0"/>
              <a:t>2100V</a:t>
            </a:r>
          </a:p>
          <a:p>
            <a:pPr lvl="1"/>
            <a:r>
              <a:rPr lang="en-US" dirty="0"/>
              <a:t>Source off: 34.27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dirty="0"/>
              <a:t>2.17 Hz</a:t>
            </a:r>
          </a:p>
          <a:p>
            <a:pPr lvl="1"/>
            <a:r>
              <a:rPr lang="en-US" dirty="0"/>
              <a:t>Am-241 on: 92.20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dirty="0"/>
              <a:t>4.50 Hz</a:t>
            </a:r>
          </a:p>
          <a:p>
            <a:pPr lvl="1"/>
            <a:r>
              <a:rPr lang="en-US" dirty="0"/>
              <a:t>169.04% increase</a:t>
            </a:r>
          </a:p>
          <a:p>
            <a:r>
              <a:rPr lang="en-US" dirty="0"/>
              <a:t>Few instances of discharge occurred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1A078-ACD1-4468-AD94-8C5D73F28A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6374" y="1396132"/>
            <a:ext cx="4539226" cy="52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7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2D2A-DCAD-4221-AECD-ED8F5949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0.15 mm Rim (Middle)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55B-A492-4296-BD42-A3106FDF2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9908097" cy="495339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For </a:t>
            </a:r>
            <a:r>
              <a:rPr lang="en-US" sz="2400" dirty="0" err="1"/>
              <a:t>Lemo</a:t>
            </a:r>
            <a:r>
              <a:rPr lang="en-US" sz="2400" dirty="0"/>
              <a:t> D, again at 1800V bias there was no significant difference</a:t>
            </a:r>
          </a:p>
          <a:p>
            <a:r>
              <a:rPr lang="en-US" sz="2400" dirty="0"/>
              <a:t>No significant difference at 1900V (though more difference than for </a:t>
            </a:r>
            <a:r>
              <a:rPr lang="en-US" sz="2400" dirty="0" err="1"/>
              <a:t>Lemo</a:t>
            </a:r>
            <a:r>
              <a:rPr lang="en-US" sz="2400" dirty="0"/>
              <a:t> C)</a:t>
            </a:r>
          </a:p>
          <a:p>
            <a:r>
              <a:rPr lang="en-US" sz="2400" dirty="0"/>
              <a:t>2000V again marks significant difference</a:t>
            </a:r>
          </a:p>
          <a:p>
            <a:pPr lvl="1"/>
            <a:r>
              <a:rPr lang="en-US" sz="1600" dirty="0"/>
              <a:t>Source off: 4.00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0.60 Hz</a:t>
            </a:r>
          </a:p>
          <a:p>
            <a:pPr lvl="1"/>
            <a:r>
              <a:rPr lang="en-US" sz="1600" dirty="0"/>
              <a:t>Am-241 on: 34.53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2.18 Hz</a:t>
            </a:r>
          </a:p>
          <a:p>
            <a:pPr lvl="1"/>
            <a:r>
              <a:rPr lang="en-US" sz="1600" dirty="0"/>
              <a:t>763.25% increase</a:t>
            </a:r>
          </a:p>
          <a:p>
            <a:r>
              <a:rPr lang="en-US" sz="2400" dirty="0"/>
              <a:t>No bias wall preventing, continued</a:t>
            </a:r>
          </a:p>
          <a:p>
            <a:r>
              <a:rPr lang="en-US" sz="2400" dirty="0"/>
              <a:t>2100V</a:t>
            </a:r>
          </a:p>
          <a:p>
            <a:pPr lvl="1"/>
            <a:r>
              <a:rPr lang="en-US" sz="1600" dirty="0"/>
              <a:t>Source off: 6.43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0.73 Hz</a:t>
            </a:r>
          </a:p>
          <a:p>
            <a:pPr lvl="1"/>
            <a:r>
              <a:rPr lang="en-US" sz="1600" dirty="0"/>
              <a:t>Am-241 on: 87.73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4.29 Hz</a:t>
            </a:r>
          </a:p>
          <a:p>
            <a:pPr lvl="1"/>
            <a:r>
              <a:rPr lang="en-US" sz="1600" dirty="0"/>
              <a:t>1264.39% increase</a:t>
            </a:r>
          </a:p>
          <a:p>
            <a:r>
              <a:rPr lang="en-US" sz="2400" dirty="0"/>
              <a:t>2200V</a:t>
            </a:r>
          </a:p>
          <a:p>
            <a:pPr lvl="1"/>
            <a:r>
              <a:rPr lang="en-US" sz="1600" dirty="0"/>
              <a:t>Source off: 6.10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0.70 Hz</a:t>
            </a:r>
          </a:p>
          <a:p>
            <a:pPr lvl="1"/>
            <a:r>
              <a:rPr lang="en-US" sz="1600" dirty="0"/>
              <a:t>Am-241 on: 74.60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</a:t>
            </a:r>
            <a:r>
              <a:rPr lang="en-US" sz="1600" dirty="0"/>
              <a:t>3.80 Hz</a:t>
            </a:r>
          </a:p>
          <a:p>
            <a:pPr lvl="1"/>
            <a:r>
              <a:rPr lang="en-US" sz="1600" dirty="0"/>
              <a:t>1122.95% increase</a:t>
            </a:r>
          </a:p>
          <a:p>
            <a:pPr lvl="1"/>
            <a:r>
              <a:rPr lang="en-US" sz="1600" dirty="0"/>
              <a:t>Occasional discharges</a:t>
            </a:r>
          </a:p>
          <a:p>
            <a:r>
              <a:rPr lang="en-US" sz="2400" dirty="0"/>
              <a:t>Frequent discharge under Am-241 or Fe-55 at 2300V</a:t>
            </a:r>
          </a:p>
        </p:txBody>
      </p:sp>
    </p:spTree>
    <p:extLst>
      <p:ext uri="{BB962C8B-B14F-4D97-AF65-F5344CB8AC3E}">
        <p14:creationId xmlns:p14="http://schemas.microsoft.com/office/powerpoint/2010/main" val="1686897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4D6D-49AE-40D2-99AB-0378D93D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Height Measurements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B563DE-A2FE-4EA5-8285-BA14155828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 bwMode="auto">
          <a:xfrm>
            <a:off x="334526" y="1921080"/>
            <a:ext cx="5683836" cy="4097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5CC1FFF-F851-4DEE-8243-C5CA85401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 bwMode="auto">
          <a:xfrm>
            <a:off x="6173641" y="1921114"/>
            <a:ext cx="5686900" cy="4097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D2CC0-CC74-4636-B1D3-DDCD11956E63}"/>
              </a:ext>
            </a:extLst>
          </p:cNvPr>
          <p:cNvSpPr txBox="1"/>
          <p:nvPr/>
        </p:nvSpPr>
        <p:spPr>
          <a:xfrm>
            <a:off x="334526" y="6115574"/>
            <a:ext cx="1152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Initial pulse-height measurements taken using a Multi-Channel Analyzer source-off (left) and source-on (right)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Visual evidence of the detector functioning!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0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0166-02A4-479E-B8E1-2CD90BEF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Gain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87C4F-4AA4-409D-B18F-4960EFFCF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4715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 Gather gain curves for each THGEM</a:t>
            </a:r>
          </a:p>
          <a:p>
            <a:r>
              <a:rPr lang="en-US" dirty="0"/>
              <a:t>Fe-55 and Amptek Mini-X X-ray gun used as X-ray source</a:t>
            </a:r>
          </a:p>
          <a:p>
            <a:r>
              <a:rPr lang="en-US" dirty="0"/>
              <a:t>Detector set up inside lead-lined box</a:t>
            </a:r>
          </a:p>
          <a:p>
            <a:r>
              <a:rPr lang="en-US" dirty="0"/>
              <a:t>X-ray gun suspended ~1 cm over detector</a:t>
            </a:r>
          </a:p>
          <a:p>
            <a:r>
              <a:rPr lang="en-US" dirty="0"/>
              <a:t>Operated via laptop outside of box</a:t>
            </a:r>
          </a:p>
          <a:p>
            <a:r>
              <a:rPr lang="en-US" dirty="0"/>
              <a:t>Interlock systems shuts off X-ray gun if door opened while 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E9D46-3438-4CCC-9E2F-71A21C296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6622" y="596989"/>
            <a:ext cx="3651590" cy="52249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CD93F4-C374-476D-91FD-0615CF244072}"/>
              </a:ext>
            </a:extLst>
          </p:cNvPr>
          <p:cNvCxnSpPr/>
          <p:nvPr/>
        </p:nvCxnSpPr>
        <p:spPr>
          <a:xfrm flipH="1" flipV="1">
            <a:off x="9697673" y="3053593"/>
            <a:ext cx="1107347" cy="276836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07A27D-1F31-45F3-B547-2CED9D786FC1}"/>
              </a:ext>
            </a:extLst>
          </p:cNvPr>
          <p:cNvSpPr txBox="1"/>
          <p:nvPr/>
        </p:nvSpPr>
        <p:spPr>
          <a:xfrm>
            <a:off x="6585357" y="5821960"/>
            <a:ext cx="53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Arrow indicates the X-ray gun. The purpose of the fan is to keep the X-ray gun cool and maintain operating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70861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B8C8-9174-4969-BFF0-297AAF7C1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Gun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5C281-3D0D-4F01-9049-48322A59E0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5142" y="1701898"/>
            <a:ext cx="3049219" cy="4918352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287E1-51C2-4679-ADFB-E6A206F1DC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8" y="1690688"/>
            <a:ext cx="5420458" cy="49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95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EDA3-181E-4531-8AA4-65553195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Sector – 1</a:t>
            </a:r>
            <a:r>
              <a:rPr lang="en-US" baseline="30000" dirty="0"/>
              <a:t>st</a:t>
            </a:r>
            <a:r>
              <a:rPr lang="en-US" dirty="0"/>
              <a:t> Gain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823A-F01D-4422-A4AE-CD437EC453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Detector kept off for &gt;24 hours</a:t>
            </a:r>
          </a:p>
          <a:p>
            <a:r>
              <a:rPr lang="en-US" dirty="0"/>
              <a:t>X-ray off and on current and rate measurements</a:t>
            </a:r>
          </a:p>
          <a:p>
            <a:r>
              <a:rPr lang="en-US" dirty="0"/>
              <a:t>Drift and induction fields constant, increasing THGEM Bias Voltage</a:t>
            </a:r>
          </a:p>
          <a:p>
            <a:r>
              <a:rPr lang="en-US" dirty="0"/>
              <a:t>X-ray set to 40 kV 5 </a:t>
            </a:r>
            <a:r>
              <a:rPr lang="el-GR" dirty="0"/>
              <a:t>μ</a:t>
            </a:r>
            <a:r>
              <a:rPr lang="en-US" dirty="0"/>
              <a:t>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9FF98-3743-4DAA-999C-59463C6AE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9255" y="1825625"/>
            <a:ext cx="5177485" cy="4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0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7F84-8D7E-404A-892E-FF53646A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Sector – 1st Gain Test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D98E27A9-2841-4925-B538-B940B29FF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74" y="1824224"/>
            <a:ext cx="10095451" cy="421515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F39A0-E0B9-43E1-8604-EF69730F519A}"/>
              </a:ext>
            </a:extLst>
          </p:cNvPr>
          <p:cNvSpPr txBox="1"/>
          <p:nvPr/>
        </p:nvSpPr>
        <p:spPr>
          <a:xfrm>
            <a:off x="1048274" y="6241409"/>
            <a:ext cx="1009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Incident Rate of 1879.41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289.23 based on Geiger counter values used. Max of 1750V to avoid discharges typical beyond 1800V.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5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78C2-FA78-4F00-B6F2-C732B70C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Sector – 2</a:t>
            </a:r>
            <a:r>
              <a:rPr lang="en-US" baseline="30000" dirty="0"/>
              <a:t>nd</a:t>
            </a:r>
            <a:r>
              <a:rPr lang="en-US" dirty="0"/>
              <a:t> Gain Test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626F5528-E08C-436E-BCC5-5F55E0451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0" y="2276201"/>
            <a:ext cx="5453543" cy="2305597"/>
          </a:xfrm>
          <a:prstGeom prst="rect">
            <a:avLst/>
          </a:prstGeom>
          <a:noFill/>
        </p:spPr>
      </p:pic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E3F7E98D-294D-4156-A586-B41F6A02B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91" y="2053131"/>
            <a:ext cx="6508819" cy="2751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067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E7878-4D93-4BB2-BCAE-B9655A7E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Sector – 2</a:t>
            </a:r>
            <a:r>
              <a:rPr lang="en-US" baseline="30000" dirty="0"/>
              <a:t>nd</a:t>
            </a:r>
            <a:r>
              <a:rPr lang="en-US" dirty="0"/>
              <a:t> Gain Test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FA58CB89-849A-4477-A376-DED4728CC9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05" y="1690688"/>
            <a:ext cx="8542789" cy="4872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894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800E-D237-442E-AAC9-87A34E36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Gain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716E-8BCD-469E-A544-126186F92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Switching to Fe-55 out of abundance of caution</a:t>
            </a:r>
          </a:p>
          <a:p>
            <a:r>
              <a:rPr lang="en-US" sz="3600" dirty="0"/>
              <a:t>Large Rim Sector up next</a:t>
            </a:r>
          </a:p>
        </p:txBody>
      </p:sp>
    </p:spTree>
    <p:extLst>
      <p:ext uri="{BB962C8B-B14F-4D97-AF65-F5344CB8AC3E}">
        <p14:creationId xmlns:p14="http://schemas.microsoft.com/office/powerpoint/2010/main" val="46803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A27D-9D42-4609-9D97-A95474E4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E2AF-574D-482B-8044-BE0805D776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 potential difference across foil sides, high electric field</a:t>
            </a:r>
          </a:p>
          <a:p>
            <a:r>
              <a:rPr lang="en-US" dirty="0"/>
              <a:t>Freed electrons accelerated through GEM holes</a:t>
            </a:r>
          </a:p>
          <a:p>
            <a:r>
              <a:rPr lang="en-US" dirty="0"/>
              <a:t>High energy collisions cause further ionization</a:t>
            </a:r>
          </a:p>
          <a:p>
            <a:r>
              <a:rPr lang="en-US" dirty="0"/>
              <a:t>Electron avalanche, signal amplification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9ACE5B-195E-4058-9A68-AAA57113A9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3423" y="1825625"/>
            <a:ext cx="43191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5638-7A0B-45B9-8124-B159C235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Rim Sector – Gain Test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907E1C2F-38CD-4F05-B43E-9D2990FF47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44" y="2105636"/>
            <a:ext cx="8428864" cy="348294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C69BBE-689B-4385-8492-DF0D6D443180}"/>
              </a:ext>
            </a:extLst>
          </p:cNvPr>
          <p:cNvSpPr txBox="1"/>
          <p:nvPr/>
        </p:nvSpPr>
        <p:spPr>
          <a:xfrm>
            <a:off x="251670" y="2105636"/>
            <a:ext cx="315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Fe-55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Incident Rate: 591.22 ± 8.20 Hz</a:t>
            </a:r>
          </a:p>
        </p:txBody>
      </p:sp>
    </p:spTree>
    <p:extLst>
      <p:ext uri="{BB962C8B-B14F-4D97-AF65-F5344CB8AC3E}">
        <p14:creationId xmlns:p14="http://schemas.microsoft.com/office/powerpoint/2010/main" val="3813469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FE97-8647-41DF-AE86-AF19A0CD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Rim Sector – Gain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42E77-7257-4771-BA6B-7A91E9A753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Pulse height distribution under Fe-55</a:t>
            </a:r>
          </a:p>
          <a:p>
            <a:r>
              <a:rPr lang="en-US" dirty="0"/>
              <a:t>THGEM Bias 2200V</a:t>
            </a:r>
          </a:p>
          <a:p>
            <a:r>
              <a:rPr lang="en-US" dirty="0"/>
              <a:t>Landau fit MPV 189.83 ± 0.10 mV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3F535D2B-FD53-4CF9-8FDE-B666C758FA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37" y="1946245"/>
            <a:ext cx="6655265" cy="39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7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F1A9-C584-413C-8289-B0DD7A32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Rim Sector – Gain Test 48-hour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B9C07-4E73-4A5F-8405-AF3B6B7E5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346196" cy="48016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Every 20 mins for first 2 hours, then once per hour for the remainder of 8 hours</a:t>
            </a:r>
          </a:p>
          <a:p>
            <a:r>
              <a:rPr lang="en-US" dirty="0"/>
              <a:t>Came back and measured next day and then every 4 hours for 12 hours</a:t>
            </a:r>
          </a:p>
          <a:p>
            <a:r>
              <a:rPr lang="en-US" dirty="0"/>
              <a:t>Came back next day and took a measurement, then one more after 4 hours to complete 48 hours</a:t>
            </a:r>
          </a:p>
        </p:txBody>
      </p:sp>
      <p:pic>
        <p:nvPicPr>
          <p:cNvPr id="5" name="Content Placeholder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C0F5A0F6-A734-43EC-8177-6F34A9A0F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29" y="2189527"/>
            <a:ext cx="6986116" cy="288581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962A83-592A-4DDA-9DE2-240CF82AAEB8}"/>
              </a:ext>
            </a:extLst>
          </p:cNvPr>
          <p:cNvSpPr txBox="1"/>
          <p:nvPr/>
        </p:nvSpPr>
        <p:spPr>
          <a:xfrm>
            <a:off x="5318620" y="5201174"/>
            <a:ext cx="657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Held at 2120V under Fe-55 constantly</a:t>
            </a:r>
          </a:p>
        </p:txBody>
      </p:sp>
    </p:spTree>
    <p:extLst>
      <p:ext uri="{BB962C8B-B14F-4D97-AF65-F5344CB8AC3E}">
        <p14:creationId xmlns:p14="http://schemas.microsoft.com/office/powerpoint/2010/main" val="2357966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66AF-462D-409B-8CFF-6366B479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Rim Sector – Gain Test 48-hour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5734-F3DA-4C08-A96A-A93C40A5C8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Pulse height distribution under Fe-55 toward end of 48-hour study</a:t>
            </a:r>
          </a:p>
          <a:p>
            <a:r>
              <a:rPr lang="en-US" dirty="0"/>
              <a:t>THGEM Bias 2120V</a:t>
            </a:r>
          </a:p>
          <a:p>
            <a:r>
              <a:rPr lang="en-US" dirty="0"/>
              <a:t>Landau fit MPV 185.54 ± 0.09 mV</a:t>
            </a:r>
          </a:p>
          <a:p>
            <a:r>
              <a:rPr lang="en-US" dirty="0"/>
              <a:t>Both have primary peak ~190 mV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683F0-74C5-457B-9E06-17C0AE946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216069"/>
            <a:ext cx="5928023" cy="35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9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A0F1-E7F1-4694-A01E-28C696BC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Rim Sector – Gain Test</a:t>
            </a:r>
          </a:p>
        </p:txBody>
      </p:sp>
      <p:pic>
        <p:nvPicPr>
          <p:cNvPr id="5" name="Content Placeholder 4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418BBC2A-CD7F-41B0-8A49-6DF6C3F131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5" y="1724244"/>
            <a:ext cx="11132889" cy="4582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192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4709-3CC9-48B9-9BC8-94CBF15B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Rim Sector – Gain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52ECC-25CA-4AAC-AAAA-E7CB8ED5CD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Pulse height distribution under Fe-55</a:t>
            </a:r>
          </a:p>
          <a:p>
            <a:r>
              <a:rPr lang="en-US" dirty="0"/>
              <a:t>THGEM Bias 1840V</a:t>
            </a:r>
          </a:p>
          <a:p>
            <a:r>
              <a:rPr lang="en-US" dirty="0"/>
              <a:t>Landau fit MPV 202.41 ± 0.11 mV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7D6B2C79-0BC9-4FDD-9155-AB354FB88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15" y="1825625"/>
            <a:ext cx="6409482" cy="387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32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6E64-9B1B-4576-8251-1B1BE054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Gain vs THGEM Bias Voltage – All Sectors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3CFC80E-8D58-4115-B7BC-C0A5059B1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59" y="1562375"/>
            <a:ext cx="8777681" cy="5006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988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D14E-B362-46C8-B541-8F2FDD9A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44473-3355-4097-9565-306C6CA2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092655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THGEM under Fe-55 irradiation for 5-48 hours</a:t>
            </a:r>
          </a:p>
          <a:p>
            <a:r>
              <a:rPr lang="en-US" sz="3200" dirty="0"/>
              <a:t>Observe HV stability, long-term evolution of count rate and gain</a:t>
            </a:r>
          </a:p>
          <a:p>
            <a:r>
              <a:rPr lang="en-US" sz="3200" dirty="0"/>
              <a:t>Behavior of positive-to-negative “transitions” (large pulses with negative components). A removal of the rate of these transitions from the count rate was known as the “corrected” value</a:t>
            </a:r>
          </a:p>
          <a:p>
            <a:r>
              <a:rPr lang="en-US" sz="3200" dirty="0"/>
              <a:t>Second Timing SCA added to count transitions</a:t>
            </a:r>
          </a:p>
        </p:txBody>
      </p:sp>
    </p:spTree>
    <p:extLst>
      <p:ext uri="{BB962C8B-B14F-4D97-AF65-F5344CB8AC3E}">
        <p14:creationId xmlns:p14="http://schemas.microsoft.com/office/powerpoint/2010/main" val="4105666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F027-5715-4900-8D8E-D05307D0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Long-term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408B-76CC-4036-93B8-6FC88EDE41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Middle Sector, </a:t>
            </a:r>
            <a:r>
              <a:rPr lang="en-US" dirty="0" err="1"/>
              <a:t>Lemo</a:t>
            </a:r>
            <a:r>
              <a:rPr lang="en-US" dirty="0"/>
              <a:t> D</a:t>
            </a:r>
          </a:p>
          <a:p>
            <a:r>
              <a:rPr lang="en-US" dirty="0"/>
              <a:t>Drift and induction fields 3 kV/cm</a:t>
            </a:r>
          </a:p>
          <a:p>
            <a:r>
              <a:rPr lang="en-US" dirty="0"/>
              <a:t>THGEM Bias 2000V</a:t>
            </a:r>
          </a:p>
          <a:p>
            <a:r>
              <a:rPr lang="en-US" dirty="0"/>
              <a:t>Fe-55 X-ray source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96096D-3FBA-4F28-B477-1A5526443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5489" y="1452549"/>
            <a:ext cx="4440925" cy="50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2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50DF-3C07-4437-8236-0A217024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Long-term Test</a:t>
            </a:r>
          </a:p>
        </p:txBody>
      </p:sp>
      <p:pic>
        <p:nvPicPr>
          <p:cNvPr id="5" name="Content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4294BC8-1063-41F1-9C65-93B9BC4C8A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44" y="1555329"/>
            <a:ext cx="6177157" cy="2571572"/>
          </a:xfrm>
          <a:prstGeom prst="rect">
            <a:avLst/>
          </a:prstGeom>
          <a:noFill/>
        </p:spPr>
      </p:pic>
      <p:pic>
        <p:nvPicPr>
          <p:cNvPr id="6" name="Content Placeholder 5" descr="Scatter chart&#10;&#10;Description automatically generated with low confidence">
            <a:extLst>
              <a:ext uri="{FF2B5EF4-FFF2-40B4-BE49-F238E27FC236}">
                <a16:creationId xmlns:a16="http://schemas.microsoft.com/office/drawing/2014/main" id="{FFA88912-1183-4C0D-8552-0C2FE6E719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44" y="4179597"/>
            <a:ext cx="6177157" cy="261163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5994F6-7673-41C2-9483-9CF7A52D1123}"/>
              </a:ext>
            </a:extLst>
          </p:cNvPr>
          <p:cNvSpPr txBox="1"/>
          <p:nvPr/>
        </p:nvSpPr>
        <p:spPr>
          <a:xfrm>
            <a:off x="9076889" y="6023295"/>
            <a:ext cx="333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Fe-55 removed in between data-taking</a:t>
            </a:r>
          </a:p>
        </p:txBody>
      </p:sp>
    </p:spTree>
    <p:extLst>
      <p:ext uri="{BB962C8B-B14F-4D97-AF65-F5344CB8AC3E}">
        <p14:creationId xmlns:p14="http://schemas.microsoft.com/office/powerpoint/2010/main" val="198615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23BB-54F4-43E9-BD80-6124AE1D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 GEMs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40407-BED0-4A36-A958-2DAC6A4ABC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Thicker version of GEMs</a:t>
            </a:r>
          </a:p>
          <a:p>
            <a:r>
              <a:rPr lang="en-US" dirty="0"/>
              <a:t>Typically made of sturdier, more robust, PCB material</a:t>
            </a:r>
          </a:p>
          <a:p>
            <a:r>
              <a:rPr lang="en-US" dirty="0"/>
              <a:t>Usually formed through PCB techniques, hole drilling</a:t>
            </a:r>
          </a:p>
          <a:p>
            <a:r>
              <a:rPr lang="en-US" dirty="0"/>
              <a:t>Can be made cheaply</a:t>
            </a:r>
          </a:p>
          <a:p>
            <a:r>
              <a:rPr lang="en-US" dirty="0"/>
              <a:t>Larger holes</a:t>
            </a:r>
          </a:p>
          <a:p>
            <a:r>
              <a:rPr lang="en-US" dirty="0"/>
              <a:t>Comparable gain, moderate localization resolution</a:t>
            </a:r>
          </a:p>
          <a:p>
            <a:r>
              <a:rPr lang="en-US" dirty="0"/>
              <a:t>High rate capabilities, fast signal production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43B793-1874-4297-8AFB-36CA01BC7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957077"/>
            <a:ext cx="5408811" cy="36972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F7BCF-07AF-41A1-966A-DE355FFA218B}"/>
              </a:ext>
            </a:extLst>
          </p:cNvPr>
          <p:cNvSpPr txBox="1"/>
          <p:nvPr/>
        </p:nvSpPr>
        <p:spPr>
          <a:xfrm>
            <a:off x="6172202" y="5704114"/>
            <a:ext cx="5331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R. </a:t>
            </a:r>
            <a:r>
              <a:rPr lang="en-US" sz="1100" dirty="0" err="1"/>
              <a:t>Chechik</a:t>
            </a:r>
            <a:r>
              <a:rPr lang="en-US" sz="1100" dirty="0"/>
              <a:t>, et al. Progress in Thick GEM-like (THGEM)-based Detectors. SNIC @ SLAC April 2006</a:t>
            </a:r>
          </a:p>
        </p:txBody>
      </p:sp>
    </p:spTree>
    <p:extLst>
      <p:ext uri="{BB962C8B-B14F-4D97-AF65-F5344CB8AC3E}">
        <p14:creationId xmlns:p14="http://schemas.microsoft.com/office/powerpoint/2010/main" val="364379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ED267-0240-42EB-8C84-F0C9677A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Long-term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69CA-0EEC-456E-BDB1-BA1302CC9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46328" cy="4351338"/>
          </a:xfrm>
        </p:spPr>
        <p:txBody>
          <a:bodyPr>
            <a:normAutofit/>
          </a:bodyPr>
          <a:lstStyle/>
          <a:p>
            <a:r>
              <a:rPr lang="en-US" sz="3600" dirty="0"/>
              <a:t>Kept Fe-55 on constantly to observe behavior with charging up of insulating material</a:t>
            </a:r>
          </a:p>
          <a:p>
            <a:r>
              <a:rPr lang="en-US" sz="3600" dirty="0"/>
              <a:t>HV monitor information maintained</a:t>
            </a:r>
          </a:p>
          <a:p>
            <a:r>
              <a:rPr lang="en-US" sz="3600" dirty="0"/>
              <a:t>Leakage current from HV module</a:t>
            </a:r>
          </a:p>
          <a:p>
            <a:pPr lvl="1"/>
            <a:r>
              <a:rPr lang="en-US" sz="3200" dirty="0"/>
              <a:t>Constant unless discharge or similar phenomenon</a:t>
            </a:r>
          </a:p>
        </p:txBody>
      </p:sp>
    </p:spTree>
    <p:extLst>
      <p:ext uri="{BB962C8B-B14F-4D97-AF65-F5344CB8AC3E}">
        <p14:creationId xmlns:p14="http://schemas.microsoft.com/office/powerpoint/2010/main" val="3451371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C4B6-4BD1-4C75-AFDE-EC328784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Long-term Test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5CBE5315-D13F-4955-8342-5BD29D7FB7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7" y="1577130"/>
            <a:ext cx="11494185" cy="4987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280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2662-D67A-4AD8-8C94-AD69CD1A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Long-term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F25C1-2FBC-4671-BB49-F979DE4A8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47664" cy="4351338"/>
          </a:xfrm>
        </p:spPr>
        <p:txBody>
          <a:bodyPr>
            <a:normAutofit/>
          </a:bodyPr>
          <a:lstStyle/>
          <a:p>
            <a:r>
              <a:rPr lang="en-US" sz="3600" dirty="0"/>
              <a:t>Over ~48 hours</a:t>
            </a:r>
          </a:p>
          <a:p>
            <a:r>
              <a:rPr lang="en-US" sz="3600" dirty="0"/>
              <a:t>Detector constantly 3 kV/cm drift and induction fields, 2000V THGEM bias, Fe-55</a:t>
            </a:r>
          </a:p>
          <a:p>
            <a:r>
              <a:rPr lang="en-US" sz="3600" dirty="0"/>
              <a:t>Every 20 mins for 2 hours, every hour for remainder of 8 hours, next day every 4 hours, then final 2 points the day after</a:t>
            </a:r>
          </a:p>
        </p:txBody>
      </p:sp>
    </p:spTree>
    <p:extLst>
      <p:ext uri="{BB962C8B-B14F-4D97-AF65-F5344CB8AC3E}">
        <p14:creationId xmlns:p14="http://schemas.microsoft.com/office/powerpoint/2010/main" val="114589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2EFB-556D-4128-9F2C-E79DAB46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Long-term Test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AD1B0871-A0F3-4CFF-808E-1FE02AF541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2" y="1690688"/>
            <a:ext cx="9380673" cy="511258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12E16-73E1-4BA4-810B-F04993BD4CCA}"/>
              </a:ext>
            </a:extLst>
          </p:cNvPr>
          <p:cNvSpPr txBox="1"/>
          <p:nvPr/>
        </p:nvSpPr>
        <p:spPr>
          <a:xfrm>
            <a:off x="9555061" y="4723002"/>
            <a:ext cx="2548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difference between Rate and Corrected shrinks over time, meaning negative pulse (and overshoot) rate drops over time</a:t>
            </a:r>
          </a:p>
        </p:txBody>
      </p:sp>
    </p:spTree>
    <p:extLst>
      <p:ext uri="{BB962C8B-B14F-4D97-AF65-F5344CB8AC3E}">
        <p14:creationId xmlns:p14="http://schemas.microsoft.com/office/powerpoint/2010/main" val="165153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616C-62A6-4933-8775-01860440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Long-term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66A8C-9BAD-40E3-9746-8F9779B12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84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Want to investigate and confirm the initial behavior as seen in previous plot</a:t>
            </a:r>
          </a:p>
          <a:p>
            <a:r>
              <a:rPr lang="en-US" dirty="0"/>
              <a:t>Repeated shorter version of trial</a:t>
            </a:r>
          </a:p>
          <a:p>
            <a:r>
              <a:rPr lang="en-US" dirty="0"/>
              <a:t>Signal current monitored throughout, source-off reference at end</a:t>
            </a:r>
          </a:p>
          <a:p>
            <a:r>
              <a:rPr lang="en-US" dirty="0"/>
              <a:t>Allow for an approximation of gain over time</a:t>
            </a:r>
          </a:p>
          <a:p>
            <a:r>
              <a:rPr lang="en-US" dirty="0"/>
              <a:t>Incident Rate 591.22 ± 8.20 Hz used</a:t>
            </a:r>
          </a:p>
        </p:txBody>
      </p:sp>
      <p:pic>
        <p:nvPicPr>
          <p:cNvPr id="5" name="Content Placeholder 4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D95BC9D3-33FA-42B0-8B11-E8887630C9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3453" r="5832" b="10778"/>
          <a:stretch/>
        </p:blipFill>
        <p:spPr bwMode="auto">
          <a:xfrm>
            <a:off x="6172202" y="2300977"/>
            <a:ext cx="5737915" cy="2730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F1B54-5CD0-4BFB-9196-305DA7F6D56A}"/>
              </a:ext>
            </a:extLst>
          </p:cNvPr>
          <p:cNvSpPr txBox="1"/>
          <p:nvPr/>
        </p:nvSpPr>
        <p:spPr>
          <a:xfrm>
            <a:off x="6172202" y="5117284"/>
            <a:ext cx="576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Keithley </a:t>
            </a:r>
            <a:r>
              <a:rPr lang="en-US" dirty="0" err="1"/>
              <a:t>Picoammeter</a:t>
            </a:r>
            <a:r>
              <a:rPr lang="en-US" dirty="0"/>
              <a:t> used for signal current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1278391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56CC-E571-44A6-91EE-FD80B48E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Long-term Test</a:t>
            </a:r>
          </a:p>
        </p:txBody>
      </p:sp>
      <p:pic>
        <p:nvPicPr>
          <p:cNvPr id="5" name="Content Placeholder 4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0B8E88C4-3905-4407-8E17-AAA4AB2443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27" y="1690688"/>
            <a:ext cx="8347745" cy="498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108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A803-505B-49DD-B339-5D45A381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Long-term Test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0508B016-6E2C-46F2-B450-B27286912C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0" y="1690688"/>
            <a:ext cx="10719979" cy="4802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6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185B-107C-4385-B730-A294052A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0638-C201-4969-B0C4-F5A5F87F4B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Each sector tested under pure CO</a:t>
            </a:r>
            <a:r>
              <a:rPr lang="en-US" sz="3200" baseline="-25000" dirty="0"/>
              <a:t>2</a:t>
            </a:r>
          </a:p>
          <a:p>
            <a:r>
              <a:rPr lang="en-US" sz="3200" dirty="0"/>
              <a:t>Observe functionality without amplification</a:t>
            </a:r>
          </a:p>
          <a:p>
            <a:r>
              <a:rPr lang="en-US" sz="3200" dirty="0"/>
              <a:t>Read off THGEM Bottom</a:t>
            </a:r>
          </a:p>
          <a:p>
            <a:pPr lvl="1"/>
            <a:r>
              <a:rPr lang="en-US" sz="2800" dirty="0"/>
              <a:t>Allows to gather data from full sensitive area</a:t>
            </a:r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187F6FCD-7E56-4DCE-A5D3-0B6B1DA35F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66461"/>
            <a:ext cx="5940824" cy="42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96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D346-D4D4-4B7E-BE9B-F3105BAC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 Functionality – Small Rim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264A1-6869-436A-BE20-FDB227C88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Constant 2.6 kV/cm induction field, 1.8 kV/cm drift field</a:t>
            </a:r>
          </a:p>
          <a:p>
            <a:r>
              <a:rPr lang="en-US" sz="3600" dirty="0"/>
              <a:t>Taken through several bias voltage levels</a:t>
            </a:r>
          </a:p>
          <a:p>
            <a:r>
              <a:rPr lang="en-US" sz="3600" dirty="0"/>
              <a:t>Count rate of 0 Hz was found regardless of voltage</a:t>
            </a:r>
          </a:p>
          <a:p>
            <a:pPr lvl="1"/>
            <a:r>
              <a:rPr lang="en-US" sz="3200" dirty="0"/>
              <a:t>Reasonable as no electron avalanche</a:t>
            </a:r>
          </a:p>
        </p:txBody>
      </p:sp>
    </p:spTree>
    <p:extLst>
      <p:ext uri="{BB962C8B-B14F-4D97-AF65-F5344CB8AC3E}">
        <p14:creationId xmlns:p14="http://schemas.microsoft.com/office/powerpoint/2010/main" val="2205965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BA6E-9960-40AA-B00C-298B6B32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HV – Functionality Medium and Large Rim Sectors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3DAD6-B052-454F-B678-7C1E56735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313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Medium and Large rim sectors did not function as smoothly</a:t>
            </a:r>
          </a:p>
          <a:p>
            <a:r>
              <a:rPr lang="en-US" sz="3200" dirty="0"/>
              <a:t>Medium sector at 1000V and lower than standard drift field showed instability on Bottom and scope, overvoltage</a:t>
            </a:r>
          </a:p>
          <a:p>
            <a:r>
              <a:rPr lang="en-US" sz="3200" dirty="0"/>
              <a:t>Large sector better than medium, at 1000V had large and long-lasting pulses, preventing reasonable rate measurements</a:t>
            </a:r>
          </a:p>
          <a:p>
            <a:r>
              <a:rPr lang="en-US" sz="3200" dirty="0"/>
              <a:t>Suggests some physical issue with these sectors at the end of experimentation, possibly exacerbated by amplification under </a:t>
            </a:r>
            <a:r>
              <a:rPr lang="en-US" sz="3200" dirty="0" err="1"/>
              <a:t>Ar</a:t>
            </a:r>
            <a:r>
              <a:rPr lang="en-US" sz="3200" dirty="0"/>
              <a:t>/CO</a:t>
            </a:r>
            <a:r>
              <a:rPr lang="en-US" sz="3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287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35AD-A427-410C-B40F-79CEB5C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THGEM Rims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15907-18B7-4026-A7C3-30C9A65262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Clearance rims instead of double-conical holes</a:t>
            </a:r>
          </a:p>
          <a:p>
            <a:r>
              <a:rPr lang="en-US" dirty="0"/>
              <a:t>Can have effects on the gain, as well as long-term effects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6064B9-8831-49E4-9297-F026E7E5A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6111"/>
            <a:ext cx="5181600" cy="38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6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32CF-C547-49D9-9577-5CE8B5BD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C3740-9AA3-4036-AB03-8631F04D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In optimal conditions, max functional bias voltage achievable increases with rim annulus</a:t>
            </a:r>
          </a:p>
          <a:p>
            <a:r>
              <a:rPr lang="en-US" sz="3200" dirty="0"/>
              <a:t>Detector seems to reduce in functionality over time</a:t>
            </a:r>
          </a:p>
          <a:p>
            <a:r>
              <a:rPr lang="en-US" sz="3200" dirty="0"/>
              <a:t>By the end, heavily used middle sector no longer able to achieve voltages for gain</a:t>
            </a:r>
          </a:p>
          <a:p>
            <a:r>
              <a:rPr lang="en-US" sz="3200" dirty="0"/>
              <a:t>Small rim sector only one to perform well under pure CO</a:t>
            </a:r>
            <a:r>
              <a:rPr lang="en-US" sz="3200" baseline="-25000" dirty="0"/>
              <a:t>2</a:t>
            </a:r>
          </a:p>
          <a:p>
            <a:r>
              <a:rPr lang="en-US" sz="3200" dirty="0"/>
              <a:t>Possibly some physical issue exacerbated by amplification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8211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7275-E95F-4486-8475-6D537CE2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0B4ED-6496-4BE8-92E6-6E5CFF77C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691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r>
              <a:rPr lang="en-US" dirty="0"/>
              <a:t> and 10</a:t>
            </a:r>
            <a:r>
              <a:rPr lang="en-US" baseline="30000" dirty="0"/>
              <a:t>3</a:t>
            </a:r>
            <a:r>
              <a:rPr lang="en-US" dirty="0"/>
              <a:t> gains most common, middle sector achieved 10</a:t>
            </a:r>
            <a:r>
              <a:rPr lang="en-US" baseline="30000" dirty="0"/>
              <a:t>4</a:t>
            </a:r>
          </a:p>
          <a:p>
            <a:pPr lvl="1"/>
            <a:r>
              <a:rPr lang="en-US" dirty="0"/>
              <a:t>Middle only sector to use X-ray gun</a:t>
            </a:r>
          </a:p>
          <a:p>
            <a:pPr lvl="1"/>
            <a:r>
              <a:rPr lang="en-US" dirty="0"/>
              <a:t>Middle had higher gains at lower voltages</a:t>
            </a:r>
          </a:p>
          <a:p>
            <a:r>
              <a:rPr lang="en-US" dirty="0"/>
              <a:t>Small sector also higher gains at lower voltages than large sector</a:t>
            </a:r>
          </a:p>
          <a:p>
            <a:r>
              <a:rPr lang="en-US" dirty="0"/>
              <a:t>Large sector able to achieve highest voltages, thus ultimately higher gains than small sector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925169B-3FFF-4386-AC19-E82A91ACE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91" y="2071560"/>
            <a:ext cx="6766318" cy="3859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935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957B-1CEC-4A6E-A92E-26501871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7631-2F4C-4530-9870-28BA422AA1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Approximation of gain for middle sector decreased over time</a:t>
            </a:r>
          </a:p>
          <a:p>
            <a:r>
              <a:rPr lang="en-US" dirty="0"/>
              <a:t>Gain vs time for large rim sector increased over time, flattening out after approximately the 10-hour mark</a:t>
            </a:r>
          </a:p>
          <a:p>
            <a:r>
              <a:rPr lang="en-US" dirty="0"/>
              <a:t>Suggests for max gain stability, best to allow detector to remain powered (and irradiated) for at least 10 hours</a:t>
            </a:r>
          </a:p>
          <a:p>
            <a:r>
              <a:rPr lang="en-US" dirty="0"/>
              <a:t>Could be an effect of charging up of dielectric material in rims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8A04581A-791E-4715-AD1B-C78A57E35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35" y="1825625"/>
            <a:ext cx="5181600" cy="2321181"/>
          </a:xfrm>
          <a:prstGeom prst="rect">
            <a:avLst/>
          </a:prstGeom>
          <a:noFill/>
        </p:spPr>
      </p:pic>
      <p:pic>
        <p:nvPicPr>
          <p:cNvPr id="6" name="Content Placeholder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32262D74-8017-4D40-A706-BDD7175FD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4281743"/>
            <a:ext cx="5602066" cy="2314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837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A21F-FBD5-4B97-9F8D-B2C6F453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F80E3-51FB-443D-9317-696A1AA09C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While there are some concerns with long-term functionality, 3D-printed THGEM can serve as a functioning GEM in a detector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226D1AD-B666-48A8-8689-5549546E2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10826"/>
          <a:stretch/>
        </p:blipFill>
        <p:spPr bwMode="auto">
          <a:xfrm>
            <a:off x="5987943" y="3220902"/>
            <a:ext cx="5989540" cy="3556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6090DC-12C0-4832-8B4E-ABC7181B7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67" y="4359723"/>
            <a:ext cx="2358407" cy="23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BE5F478E-052A-4760-8832-30634490C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t="4675" r="38739" b="16610"/>
          <a:stretch/>
        </p:blipFill>
        <p:spPr>
          <a:xfrm>
            <a:off x="7454869" y="244636"/>
            <a:ext cx="3055687" cy="28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53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AA2A4-975F-4CED-94B7-CEF28693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68F8-D66A-4487-AF04-EA4E53B69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[1,2] </a:t>
            </a:r>
            <a:r>
              <a:rPr lang="en-US" sz="1600" dirty="0" err="1"/>
              <a:t>Sauli</a:t>
            </a:r>
            <a:r>
              <a:rPr lang="en-US" sz="1600" dirty="0"/>
              <a:t>, F. (2016). The gas electron multiplier (GEM): Operating principles and applications. Nuclear Instruments and Methods in Physics Research Section A: Accelerators, Spectrometers, Detectors and Associated Equipment, 805, 2-24. doi:10.1016/j.nima.2015.07.060</a:t>
            </a:r>
          </a:p>
          <a:p>
            <a:r>
              <a:rPr lang="en-US" sz="1600" dirty="0" err="1"/>
              <a:t>Sauli</a:t>
            </a:r>
            <a:r>
              <a:rPr lang="en-US" sz="1600" dirty="0"/>
              <a:t>, F. (2021). Micro-pattern gaseous detectors principles of operation and applications. Singapore: World Scientific.</a:t>
            </a:r>
          </a:p>
          <a:p>
            <a:r>
              <a:rPr lang="en-US" sz="1600" dirty="0"/>
              <a:t>[3] </a:t>
            </a:r>
            <a:r>
              <a:rPr lang="en-US" sz="1600" dirty="0" err="1"/>
              <a:t>Sauli</a:t>
            </a:r>
            <a:r>
              <a:rPr lang="en-US" sz="1600" dirty="0"/>
              <a:t>, F. (2014). Gaseous Radiation Detectors: Fundamentals and	Applications. Cambridge: Cambridge University Press.</a:t>
            </a:r>
          </a:p>
          <a:p>
            <a:r>
              <a:rPr lang="en-US" sz="1600" dirty="0"/>
              <a:t>[4] </a:t>
            </a:r>
            <a:r>
              <a:rPr lang="en-US" sz="1600" dirty="0" err="1"/>
              <a:t>Chechik</a:t>
            </a:r>
            <a:r>
              <a:rPr lang="en-US" sz="1600" dirty="0"/>
              <a:t>, R. et al (2006, April). Progress in Thick GEM-like (THGEM)-based Detectors [PPT]. SLAC.</a:t>
            </a:r>
          </a:p>
          <a:p>
            <a:r>
              <a:rPr lang="en-US" sz="1600" dirty="0" err="1"/>
              <a:t>Rahmani</a:t>
            </a:r>
            <a:r>
              <a:rPr lang="en-US" sz="1600" dirty="0"/>
              <a:t>, M. (2017). Quality Control of the Large-area GEM Detectors at Production Sites for the CMS Muon Endcap Upgrade. APS April Meeting	2017. Retrieved from https://meetings.aps.org/Meeting/APR17/Session/S9.8</a:t>
            </a:r>
          </a:p>
          <a:p>
            <a:r>
              <a:rPr lang="en-US" sz="1600" dirty="0"/>
              <a:t>Detecting radioactivity – the Geiger Muller Tube – Pass My Exams: Easy exam revision notes for GSCE Physics. (n.d.). Retrieved from http://www.passmyexams.co.uk/GCSE/physics/detecting-radioactivity-the-geiger-muller-tube.html</a:t>
            </a:r>
          </a:p>
          <a:p>
            <a:r>
              <a:rPr lang="en-US" sz="1600" dirty="0"/>
              <a:t>[5] Alexeev, M. et al (2015). The gain in Thick GEM multipliers and its time evolution. Journal of Instrumentation, 10(03). doi:10.1088/1748-0221/10/03/p03026</a:t>
            </a:r>
          </a:p>
          <a:p>
            <a:r>
              <a:rPr lang="en-US" sz="1600" dirty="0"/>
              <a:t>Note: Number in brackets [  ] associated with a reference source indicate the order in which an image appears in the case of images not produced by the researcher</a:t>
            </a:r>
          </a:p>
        </p:txBody>
      </p:sp>
    </p:spTree>
    <p:extLst>
      <p:ext uri="{BB962C8B-B14F-4D97-AF65-F5344CB8AC3E}">
        <p14:creationId xmlns:p14="http://schemas.microsoft.com/office/powerpoint/2010/main" val="252892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8DF3-6CD9-4E8F-B488-C4EE4A16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99F7-1DE5-4B3B-9A78-88C639BF1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Can a 3D-printed Thick GEM serve as a functioning GEM in a detector?</a:t>
            </a:r>
          </a:p>
          <a:p>
            <a:r>
              <a:rPr lang="en-US" sz="3600" dirty="0"/>
              <a:t>Effects of Rims on gain</a:t>
            </a:r>
          </a:p>
          <a:p>
            <a:r>
              <a:rPr lang="en-US" sz="3600" dirty="0"/>
              <a:t>Long-term evolution of gain</a:t>
            </a:r>
          </a:p>
        </p:txBody>
      </p:sp>
    </p:spTree>
    <p:extLst>
      <p:ext uri="{BB962C8B-B14F-4D97-AF65-F5344CB8AC3E}">
        <p14:creationId xmlns:p14="http://schemas.microsoft.com/office/powerpoint/2010/main" val="378564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D8042-2EE6-4BC1-8D29-B5AF4316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F322F-882C-48E9-B4EA-8A82893DF6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produced, having traces leading to pads for mounting HV</a:t>
            </a:r>
          </a:p>
          <a:p>
            <a:r>
              <a:rPr lang="en-US" dirty="0"/>
              <a:t>10 cm × 10 cm divided into 3 10 cm × 3.3 cm sectors</a:t>
            </a:r>
          </a:p>
          <a:p>
            <a:r>
              <a:rPr lang="en-US" dirty="0"/>
              <a:t>Powered independently within this “10×10 Detector”</a:t>
            </a:r>
          </a:p>
          <a:p>
            <a:r>
              <a:rPr lang="en-US" dirty="0"/>
              <a:t>Three THGEMs on one board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8730D-83CF-482F-9048-0A82100CD2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16" y="1026224"/>
            <a:ext cx="5257800" cy="528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A678-2D7A-4A5A-8BFD-AA101058E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Design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71F57-81F7-4516-B182-8290F9F03D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 holes 0.7 mm</a:t>
            </a:r>
          </a:p>
          <a:p>
            <a:r>
              <a:rPr lang="en-US" dirty="0"/>
              <a:t>Pitch 1.4 mm</a:t>
            </a:r>
          </a:p>
          <a:p>
            <a:r>
              <a:rPr lang="en-US" dirty="0"/>
              <a:t>Thickness 0.7 mm</a:t>
            </a:r>
          </a:p>
          <a:p>
            <a:r>
              <a:rPr lang="en-US" dirty="0"/>
              <a:t>Rims (left sector to right): 0 mm, 0.1 mm, 0.18 mm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4EDE38-D07E-49D2-B6DA-006D4FEC8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3" y="1822764"/>
            <a:ext cx="432682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92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F417-9826-492E-A03F-CE778199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THGEM Arrival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5A65D1-BE66-47ED-838C-18380ABE24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r="13665"/>
          <a:stretch/>
        </p:blipFill>
        <p:spPr bwMode="auto">
          <a:xfrm>
            <a:off x="131555" y="2385350"/>
            <a:ext cx="4717295" cy="3275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58C049B-C2CF-48B0-940C-C6F58D937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57" y="2254848"/>
            <a:ext cx="7233745" cy="3515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493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16275</TotalTime>
  <Words>2111</Words>
  <Application>Microsoft Office PowerPoint</Application>
  <PresentationFormat>Widescreen</PresentationFormat>
  <Paragraphs>259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Century</vt:lpstr>
      <vt:lpstr>Times New Roman</vt:lpstr>
      <vt:lpstr>Office Theme</vt:lpstr>
      <vt:lpstr>Design, Assembly, and Testing of a Small 3D-printed Thick-GEM</vt:lpstr>
      <vt:lpstr>GEM Detectors</vt:lpstr>
      <vt:lpstr>GEM Holes</vt:lpstr>
      <vt:lpstr>Thick GEMs</vt:lpstr>
      <vt:lpstr>THGEM Rims</vt:lpstr>
      <vt:lpstr>Question</vt:lpstr>
      <vt:lpstr>Design</vt:lpstr>
      <vt:lpstr>Board Design Details</vt:lpstr>
      <vt:lpstr>Successful THGEM Arrival</vt:lpstr>
      <vt:lpstr>Hole Microscopy Investigation</vt:lpstr>
      <vt:lpstr>Assembly</vt:lpstr>
      <vt:lpstr>Assembly</vt:lpstr>
      <vt:lpstr>Readout Electronics Chain</vt:lpstr>
      <vt:lpstr>Assembly</vt:lpstr>
      <vt:lpstr>Reading off THGEM Bottom</vt:lpstr>
      <vt:lpstr>Testing</vt:lpstr>
      <vt:lpstr>X-ray Penetration of Foils</vt:lpstr>
      <vt:lpstr>Test of Small (0.1mm) Rim Sector</vt:lpstr>
      <vt:lpstr>Discharge Concerns and Next Steps</vt:lpstr>
      <vt:lpstr>Test of 0.15 mm Rim (Middle) Sector</vt:lpstr>
      <vt:lpstr>Test of 0.15 mm Rim (Middle) Sector</vt:lpstr>
      <vt:lpstr>Pulse Height Measurements</vt:lpstr>
      <vt:lpstr>Gas Gain Tests</vt:lpstr>
      <vt:lpstr>X-ray Gun</vt:lpstr>
      <vt:lpstr>Middle Sector – 1st Gain Test</vt:lpstr>
      <vt:lpstr>Middle Sector – 1st Gain Test</vt:lpstr>
      <vt:lpstr>Middle Sector – 2nd Gain Test</vt:lpstr>
      <vt:lpstr>Middle Sector – 2nd Gain Test</vt:lpstr>
      <vt:lpstr>Next Gain Tests</vt:lpstr>
      <vt:lpstr>Large Rim Sector – Gain Test</vt:lpstr>
      <vt:lpstr>Large Rim Sector – Gain Test</vt:lpstr>
      <vt:lpstr>Large Rim Sector – Gain Test 48-hour</vt:lpstr>
      <vt:lpstr>Large Rim Sector – Gain Test 48-hour</vt:lpstr>
      <vt:lpstr>Small Rim Sector – Gain Test</vt:lpstr>
      <vt:lpstr>Small Rim Sector – Gain Test</vt:lpstr>
      <vt:lpstr>Gain vs THGEM Bias Voltage – All Sectors</vt:lpstr>
      <vt:lpstr>Long-term Tests</vt:lpstr>
      <vt:lpstr>First Long-term Test</vt:lpstr>
      <vt:lpstr>First Long-term Test</vt:lpstr>
      <vt:lpstr>Second Long-term Test</vt:lpstr>
      <vt:lpstr>Second Long-term Test</vt:lpstr>
      <vt:lpstr>Third Long-term Test</vt:lpstr>
      <vt:lpstr>Third Long-term Test</vt:lpstr>
      <vt:lpstr>Fourth Long-term Test</vt:lpstr>
      <vt:lpstr>Fourth Long-term Test</vt:lpstr>
      <vt:lpstr>Fourth Long-term Test</vt:lpstr>
      <vt:lpstr>HV Functionality</vt:lpstr>
      <vt:lpstr>HV Functionality – Small Rim Sector</vt:lpstr>
      <vt:lpstr>HV – Functionality Medium and Large Rim Sectors</vt:lpstr>
      <vt:lpstr>Summary and Conclusions</vt:lpstr>
      <vt:lpstr>Summary and Conclusions</vt:lpstr>
      <vt:lpstr>Summary and Conclusions</vt:lpstr>
      <vt:lpstr>Final Thoughts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Design, Assembly, and Testing of a Small 3D-printed Thick-GEM</dc:title>
  <dc:creator>Jerry Collins II</dc:creator>
  <cp:lastModifiedBy>Jerry Collins</cp:lastModifiedBy>
  <cp:revision>50</cp:revision>
  <dcterms:created xsi:type="dcterms:W3CDTF">2021-11-24T03:35:53Z</dcterms:created>
  <dcterms:modified xsi:type="dcterms:W3CDTF">2022-03-28T00:45:34Z</dcterms:modified>
</cp:coreProperties>
</file>