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3891200" cy="38404800"/>
  <p:notesSz cx="6858000" cy="9296400"/>
  <p:defaultTextStyle>
    <a:defPPr>
      <a:defRPr lang="en-US"/>
    </a:defPPr>
    <a:lvl1pPr algn="l" rtl="0" eaLnBrk="0" fontAlgn="base" hangingPunct="0">
      <a:spcBef>
        <a:spcPct val="0"/>
      </a:spcBef>
      <a:spcAft>
        <a:spcPct val="0"/>
      </a:spcAft>
      <a:defRPr sz="10516" b="1" kern="1200">
        <a:solidFill>
          <a:schemeClr val="tx1"/>
        </a:solidFill>
        <a:latin typeface="Arial" panose="020B0604020202020204" pitchFamily="34" charset="0"/>
        <a:ea typeface="ＭＳ Ｐゴシック" panose="020B0600070205080204" pitchFamily="34" charset="-128"/>
        <a:cs typeface="+mn-cs"/>
      </a:defRPr>
    </a:lvl1pPr>
    <a:lvl2pPr marL="924641" algn="l" rtl="0" eaLnBrk="0" fontAlgn="base" hangingPunct="0">
      <a:spcBef>
        <a:spcPct val="0"/>
      </a:spcBef>
      <a:spcAft>
        <a:spcPct val="0"/>
      </a:spcAft>
      <a:defRPr sz="10516" b="1" kern="1200">
        <a:solidFill>
          <a:schemeClr val="tx1"/>
        </a:solidFill>
        <a:latin typeface="Arial" panose="020B0604020202020204" pitchFamily="34" charset="0"/>
        <a:ea typeface="ＭＳ Ｐゴシック" panose="020B0600070205080204" pitchFamily="34" charset="-128"/>
        <a:cs typeface="+mn-cs"/>
      </a:defRPr>
    </a:lvl2pPr>
    <a:lvl3pPr marL="1849283" algn="l" rtl="0" eaLnBrk="0" fontAlgn="base" hangingPunct="0">
      <a:spcBef>
        <a:spcPct val="0"/>
      </a:spcBef>
      <a:spcAft>
        <a:spcPct val="0"/>
      </a:spcAft>
      <a:defRPr sz="10516" b="1" kern="1200">
        <a:solidFill>
          <a:schemeClr val="tx1"/>
        </a:solidFill>
        <a:latin typeface="Arial" panose="020B0604020202020204" pitchFamily="34" charset="0"/>
        <a:ea typeface="ＭＳ Ｐゴシック" panose="020B0600070205080204" pitchFamily="34" charset="-128"/>
        <a:cs typeface="+mn-cs"/>
      </a:defRPr>
    </a:lvl3pPr>
    <a:lvl4pPr marL="2773924" algn="l" rtl="0" eaLnBrk="0" fontAlgn="base" hangingPunct="0">
      <a:spcBef>
        <a:spcPct val="0"/>
      </a:spcBef>
      <a:spcAft>
        <a:spcPct val="0"/>
      </a:spcAft>
      <a:defRPr sz="10516" b="1" kern="1200">
        <a:solidFill>
          <a:schemeClr val="tx1"/>
        </a:solidFill>
        <a:latin typeface="Arial" panose="020B0604020202020204" pitchFamily="34" charset="0"/>
        <a:ea typeface="ＭＳ Ｐゴシック" panose="020B0600070205080204" pitchFamily="34" charset="-128"/>
        <a:cs typeface="+mn-cs"/>
      </a:defRPr>
    </a:lvl4pPr>
    <a:lvl5pPr marL="3698565" algn="l" rtl="0" eaLnBrk="0" fontAlgn="base" hangingPunct="0">
      <a:spcBef>
        <a:spcPct val="0"/>
      </a:spcBef>
      <a:spcAft>
        <a:spcPct val="0"/>
      </a:spcAft>
      <a:defRPr sz="10516" b="1" kern="1200">
        <a:solidFill>
          <a:schemeClr val="tx1"/>
        </a:solidFill>
        <a:latin typeface="Arial" panose="020B0604020202020204" pitchFamily="34" charset="0"/>
        <a:ea typeface="ＭＳ Ｐゴシック" panose="020B0600070205080204" pitchFamily="34" charset="-128"/>
        <a:cs typeface="+mn-cs"/>
      </a:defRPr>
    </a:lvl5pPr>
    <a:lvl6pPr marL="4623206" algn="l" defTabSz="1849283" rtl="0" eaLnBrk="1" latinLnBrk="0" hangingPunct="1">
      <a:defRPr sz="10516" b="1" kern="1200">
        <a:solidFill>
          <a:schemeClr val="tx1"/>
        </a:solidFill>
        <a:latin typeface="Arial" panose="020B0604020202020204" pitchFamily="34" charset="0"/>
        <a:ea typeface="ＭＳ Ｐゴシック" panose="020B0600070205080204" pitchFamily="34" charset="-128"/>
        <a:cs typeface="+mn-cs"/>
      </a:defRPr>
    </a:lvl6pPr>
    <a:lvl7pPr marL="5547848" algn="l" defTabSz="1849283" rtl="0" eaLnBrk="1" latinLnBrk="0" hangingPunct="1">
      <a:defRPr sz="10516" b="1" kern="1200">
        <a:solidFill>
          <a:schemeClr val="tx1"/>
        </a:solidFill>
        <a:latin typeface="Arial" panose="020B0604020202020204" pitchFamily="34" charset="0"/>
        <a:ea typeface="ＭＳ Ｐゴシック" panose="020B0600070205080204" pitchFamily="34" charset="-128"/>
        <a:cs typeface="+mn-cs"/>
      </a:defRPr>
    </a:lvl7pPr>
    <a:lvl8pPr marL="6472489" algn="l" defTabSz="1849283" rtl="0" eaLnBrk="1" latinLnBrk="0" hangingPunct="1">
      <a:defRPr sz="10516" b="1" kern="1200">
        <a:solidFill>
          <a:schemeClr val="tx1"/>
        </a:solidFill>
        <a:latin typeface="Arial" panose="020B0604020202020204" pitchFamily="34" charset="0"/>
        <a:ea typeface="ＭＳ Ｐゴシック" panose="020B0600070205080204" pitchFamily="34" charset="-128"/>
        <a:cs typeface="+mn-cs"/>
      </a:defRPr>
    </a:lvl8pPr>
    <a:lvl9pPr marL="7397130" algn="l" defTabSz="1849283" rtl="0" eaLnBrk="1" latinLnBrk="0" hangingPunct="1">
      <a:defRPr sz="10516"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2096"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59B"/>
    <a:srgbClr val="760000"/>
    <a:srgbClr val="9E0000"/>
    <a:srgbClr val="FFFFFF"/>
    <a:srgbClr val="B5AF67"/>
    <a:srgbClr val="CCCC00"/>
    <a:srgbClr val="0099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021" autoAdjust="0"/>
    <p:restoredTop sz="94251" autoAdjust="0"/>
  </p:normalViewPr>
  <p:slideViewPr>
    <p:cSldViewPr>
      <p:cViewPr varScale="1">
        <p:scale>
          <a:sx n="19" d="100"/>
          <a:sy n="19" d="100"/>
        </p:scale>
        <p:origin x="3240" y="304"/>
      </p:cViewPr>
      <p:guideLst>
        <p:guide orient="horz" pos="12096"/>
        <p:guide pos="13824"/>
      </p:guideLst>
    </p:cSldViewPr>
  </p:slideViewPr>
  <p:outlineViewPr>
    <p:cViewPr>
      <p:scale>
        <a:sx n="33" d="100"/>
        <a:sy n="33" d="100"/>
      </p:scale>
      <p:origin x="0" y="0"/>
    </p:cViewPr>
  </p:outlineViewPr>
  <p:notesTextViewPr>
    <p:cViewPr>
      <p:scale>
        <a:sx n="20" d="100"/>
        <a:sy n="20" d="100"/>
      </p:scale>
      <p:origin x="0" y="0"/>
    </p:cViewPr>
  </p:notesTextViewPr>
  <p:sorterViewPr>
    <p:cViewPr>
      <p:scale>
        <a:sx n="66" d="100"/>
        <a:sy n="66" d="100"/>
      </p:scale>
      <p:origin x="0" y="0"/>
    </p:cViewPr>
  </p:sorterViewPr>
  <p:gridSpacing cx="73152" cy="73152"/>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 /><Relationship Id="rId7"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heme" Target="theme/theme1.xml" /><Relationship Id="rId5" Type="http://schemas.openxmlformats.org/officeDocument/2006/relationships/viewProps" Target="viewProps.xml" /><Relationship Id="rId4"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B7C8AD5-4542-4FE9-AE26-5D08C33902EA}"/>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defRPr>
            </a:lvl1pPr>
          </a:lstStyle>
          <a:p>
            <a:pPr>
              <a:defRPr/>
            </a:pPr>
            <a:endParaRPr lang="en-US"/>
          </a:p>
        </p:txBody>
      </p:sp>
      <p:sp>
        <p:nvSpPr>
          <p:cNvPr id="19459" name="Rectangle 3">
            <a:extLst>
              <a:ext uri="{FF2B5EF4-FFF2-40B4-BE49-F238E27FC236}">
                <a16:creationId xmlns:a16="http://schemas.microsoft.com/office/drawing/2014/main" id="{3374087A-B01C-4FBD-B05B-FD0A6DD82C95}"/>
              </a:ext>
            </a:extLst>
          </p:cNvPr>
          <p:cNvSpPr>
            <a:spLocks noGrp="1" noChangeArrowheads="1"/>
          </p:cNvSpPr>
          <p:nvPr>
            <p:ph type="dt" idx="1"/>
          </p:nvPr>
        </p:nvSpPr>
        <p:spPr bwMode="auto">
          <a:xfrm>
            <a:off x="3884614"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US"/>
          </a:p>
        </p:txBody>
      </p:sp>
      <p:sp>
        <p:nvSpPr>
          <p:cNvPr id="2052" name="Rectangle 4">
            <a:extLst>
              <a:ext uri="{FF2B5EF4-FFF2-40B4-BE49-F238E27FC236}">
                <a16:creationId xmlns:a16="http://schemas.microsoft.com/office/drawing/2014/main" id="{AE6F1FD8-2A8E-4FE6-9558-6FE685892068}"/>
              </a:ext>
            </a:extLst>
          </p:cNvPr>
          <p:cNvSpPr>
            <a:spLocks noGrp="1" noRot="1" noChangeAspect="1" noChangeArrowheads="1" noTextEdit="1"/>
          </p:cNvSpPr>
          <p:nvPr>
            <p:ph type="sldImg" idx="2"/>
          </p:nvPr>
        </p:nvSpPr>
        <p:spPr bwMode="auto">
          <a:xfrm>
            <a:off x="1438275" y="696913"/>
            <a:ext cx="398145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0AD8C63D-1DAB-47D2-861E-C1A1B345F941}"/>
              </a:ext>
            </a:extLst>
          </p:cNvPr>
          <p:cNvSpPr>
            <a:spLocks noGrp="1" noChangeArrowheads="1"/>
          </p:cNvSpPr>
          <p:nvPr>
            <p:ph type="body" sz="quarter" idx="3"/>
          </p:nvPr>
        </p:nvSpPr>
        <p:spPr bwMode="auto">
          <a:xfrm>
            <a:off x="685800" y="4414838"/>
            <a:ext cx="5486400"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30946EBE-D797-4BBE-8FE9-B369649D0E5D}"/>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defRPr>
            </a:lvl1pPr>
          </a:lstStyle>
          <a:p>
            <a:pPr>
              <a:defRPr/>
            </a:pPr>
            <a:endParaRPr lang="en-US"/>
          </a:p>
        </p:txBody>
      </p:sp>
      <p:sp>
        <p:nvSpPr>
          <p:cNvPr id="19463" name="Rectangle 7">
            <a:extLst>
              <a:ext uri="{FF2B5EF4-FFF2-40B4-BE49-F238E27FC236}">
                <a16:creationId xmlns:a16="http://schemas.microsoft.com/office/drawing/2014/main" id="{62B0906E-EB85-41EE-BF52-63968BD90AD0}"/>
              </a:ext>
            </a:extLst>
          </p:cNvPr>
          <p:cNvSpPr>
            <a:spLocks noGrp="1" noChangeArrowheads="1"/>
          </p:cNvSpPr>
          <p:nvPr>
            <p:ph type="sldNum" sz="quarter" idx="5"/>
          </p:nvPr>
        </p:nvSpPr>
        <p:spPr bwMode="auto">
          <a:xfrm>
            <a:off x="3884614"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4DD65A05-D448-44C4-8E6E-E89521A532D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27" kern="1200">
        <a:solidFill>
          <a:schemeClr val="tx1"/>
        </a:solidFill>
        <a:latin typeface="Arial" charset="0"/>
        <a:ea typeface="ＭＳ Ｐゴシック" charset="0"/>
        <a:cs typeface="+mn-cs"/>
      </a:defRPr>
    </a:lvl1pPr>
    <a:lvl2pPr marL="924641" algn="l" rtl="0" eaLnBrk="0" fontAlgn="base" hangingPunct="0">
      <a:spcBef>
        <a:spcPct val="30000"/>
      </a:spcBef>
      <a:spcAft>
        <a:spcPct val="0"/>
      </a:spcAft>
      <a:defRPr sz="2427" kern="1200">
        <a:solidFill>
          <a:schemeClr val="tx1"/>
        </a:solidFill>
        <a:latin typeface="Arial" charset="0"/>
        <a:ea typeface="ＭＳ Ｐゴシック" charset="0"/>
        <a:cs typeface="+mn-cs"/>
      </a:defRPr>
    </a:lvl2pPr>
    <a:lvl3pPr marL="1849283" algn="l" rtl="0" eaLnBrk="0" fontAlgn="base" hangingPunct="0">
      <a:spcBef>
        <a:spcPct val="30000"/>
      </a:spcBef>
      <a:spcAft>
        <a:spcPct val="0"/>
      </a:spcAft>
      <a:defRPr sz="2427" kern="1200">
        <a:solidFill>
          <a:schemeClr val="tx1"/>
        </a:solidFill>
        <a:latin typeface="Arial" charset="0"/>
        <a:ea typeface="ＭＳ Ｐゴシック" charset="0"/>
        <a:cs typeface="+mn-cs"/>
      </a:defRPr>
    </a:lvl3pPr>
    <a:lvl4pPr marL="2773924" algn="l" rtl="0" eaLnBrk="0" fontAlgn="base" hangingPunct="0">
      <a:spcBef>
        <a:spcPct val="30000"/>
      </a:spcBef>
      <a:spcAft>
        <a:spcPct val="0"/>
      </a:spcAft>
      <a:defRPr sz="2427" kern="1200">
        <a:solidFill>
          <a:schemeClr val="tx1"/>
        </a:solidFill>
        <a:latin typeface="Arial" charset="0"/>
        <a:ea typeface="ＭＳ Ｐゴシック" charset="0"/>
        <a:cs typeface="+mn-cs"/>
      </a:defRPr>
    </a:lvl4pPr>
    <a:lvl5pPr marL="3698565" algn="l" rtl="0" eaLnBrk="0" fontAlgn="base" hangingPunct="0">
      <a:spcBef>
        <a:spcPct val="30000"/>
      </a:spcBef>
      <a:spcAft>
        <a:spcPct val="0"/>
      </a:spcAft>
      <a:defRPr sz="2427" kern="1200">
        <a:solidFill>
          <a:schemeClr val="tx1"/>
        </a:solidFill>
        <a:latin typeface="Arial" charset="0"/>
        <a:ea typeface="ＭＳ Ｐゴシック" charset="0"/>
        <a:cs typeface="+mn-cs"/>
      </a:defRPr>
    </a:lvl5pPr>
    <a:lvl6pPr marL="4623206" algn="l" defTabSz="1849283" rtl="0" eaLnBrk="1" latinLnBrk="0" hangingPunct="1">
      <a:defRPr sz="2427" kern="1200">
        <a:solidFill>
          <a:schemeClr val="tx1"/>
        </a:solidFill>
        <a:latin typeface="+mn-lt"/>
        <a:ea typeface="+mn-ea"/>
        <a:cs typeface="+mn-cs"/>
      </a:defRPr>
    </a:lvl6pPr>
    <a:lvl7pPr marL="5547848" algn="l" defTabSz="1849283" rtl="0" eaLnBrk="1" latinLnBrk="0" hangingPunct="1">
      <a:defRPr sz="2427" kern="1200">
        <a:solidFill>
          <a:schemeClr val="tx1"/>
        </a:solidFill>
        <a:latin typeface="+mn-lt"/>
        <a:ea typeface="+mn-ea"/>
        <a:cs typeface="+mn-cs"/>
      </a:defRPr>
    </a:lvl7pPr>
    <a:lvl8pPr marL="6472489" algn="l" defTabSz="1849283" rtl="0" eaLnBrk="1" latinLnBrk="0" hangingPunct="1">
      <a:defRPr sz="2427" kern="1200">
        <a:solidFill>
          <a:schemeClr val="tx1"/>
        </a:solidFill>
        <a:latin typeface="+mn-lt"/>
        <a:ea typeface="+mn-ea"/>
        <a:cs typeface="+mn-cs"/>
      </a:defRPr>
    </a:lvl8pPr>
    <a:lvl9pPr marL="7397130" algn="l" defTabSz="1849283" rtl="0" eaLnBrk="1" latinLnBrk="0" hangingPunct="1">
      <a:defRPr sz="24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404AE8F-3AFC-4971-83DD-4AE051C9B1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7E91825-1D46-4606-98AA-4CE2604C8848}" type="slidenum">
              <a:rPr lang="en-US" altLang="en-US" smtClean="0"/>
              <a:pPr>
                <a:spcBef>
                  <a:spcPct val="0"/>
                </a:spcBef>
              </a:pPr>
              <a:t>1</a:t>
            </a:fld>
            <a:endParaRPr lang="en-US" altLang="en-US"/>
          </a:p>
        </p:txBody>
      </p:sp>
      <p:sp>
        <p:nvSpPr>
          <p:cNvPr id="4099" name="Rectangle 2">
            <a:extLst>
              <a:ext uri="{FF2B5EF4-FFF2-40B4-BE49-F238E27FC236}">
                <a16:creationId xmlns:a16="http://schemas.microsoft.com/office/drawing/2014/main" id="{1E213D2A-290C-4259-A35B-48ECEB6243FE}"/>
              </a:ext>
            </a:extLst>
          </p:cNvPr>
          <p:cNvSpPr>
            <a:spLocks noGrp="1" noRot="1" noChangeAspect="1" noChangeArrowheads="1" noTextEdit="1"/>
          </p:cNvSpPr>
          <p:nvPr>
            <p:ph type="sldImg"/>
          </p:nvPr>
        </p:nvSpPr>
        <p:spPr>
          <a:xfrm>
            <a:off x="1438275" y="696913"/>
            <a:ext cx="3981450" cy="3486150"/>
          </a:xfrm>
          <a:ln/>
        </p:spPr>
      </p:sp>
      <p:sp>
        <p:nvSpPr>
          <p:cNvPr id="4100" name="Rectangle 3">
            <a:extLst>
              <a:ext uri="{FF2B5EF4-FFF2-40B4-BE49-F238E27FC236}">
                <a16:creationId xmlns:a16="http://schemas.microsoft.com/office/drawing/2014/main" id="{6F1F219E-5656-4580-928B-9DD32E0EE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25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7" y="1538405"/>
            <a:ext cx="39503350" cy="6400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3927" y="8960472"/>
            <a:ext cx="39503350" cy="2534625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60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27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7" y="1538405"/>
            <a:ext cx="39503350" cy="6400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193927" y="8960472"/>
            <a:ext cx="39503350" cy="253462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877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7" y="1538405"/>
            <a:ext cx="39503350" cy="6400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193927" y="8960472"/>
            <a:ext cx="19599274" cy="25346256"/>
          </a:xfrm>
          <a:prstGeom prst="rect">
            <a:avLst/>
          </a:prstGeo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98000" y="8960472"/>
            <a:ext cx="19599276" cy="25346256"/>
          </a:xfrm>
          <a:prstGeom prst="rect">
            <a:avLst/>
          </a:prstGeo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598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7" y="1538405"/>
            <a:ext cx="39503350" cy="64008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6" y="8596198"/>
            <a:ext cx="19392900" cy="3584188"/>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2193926" y="12180385"/>
            <a:ext cx="19392900" cy="22126342"/>
          </a:xfrm>
          <a:prstGeom prst="rect">
            <a:avLst/>
          </a:prstGeo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4851" y="8596198"/>
            <a:ext cx="19402426" cy="3584188"/>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22294851" y="12180385"/>
            <a:ext cx="19402426" cy="22126342"/>
          </a:xfrm>
          <a:prstGeom prst="rect">
            <a:avLst/>
          </a:prstGeo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56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7" y="1538405"/>
            <a:ext cx="39503350" cy="64008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9803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95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6" y="1528646"/>
            <a:ext cx="14439900" cy="6508132"/>
          </a:xfrm>
          <a:prstGeom prst="rect">
            <a:avLst/>
          </a:prstGeo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17160876" y="1528648"/>
            <a:ext cx="24536400" cy="3277808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6" y="8036779"/>
            <a:ext cx="14439900" cy="26269949"/>
          </a:xfrm>
          <a:prstGeom prst="rect">
            <a:avLst/>
          </a:prstGeo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Tree>
    <p:extLst>
      <p:ext uri="{BB962C8B-B14F-4D97-AF65-F5344CB8AC3E}">
        <p14:creationId xmlns:p14="http://schemas.microsoft.com/office/powerpoint/2010/main" val="229268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4251" y="26884662"/>
            <a:ext cx="26333450" cy="3171129"/>
          </a:xfrm>
          <a:prstGeom prst="rect">
            <a:avLst/>
          </a:prstGeo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8604251" y="3431325"/>
            <a:ext cx="26333450" cy="23043529"/>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endParaRPr lang="en-US" noProof="0"/>
          </a:p>
        </p:txBody>
      </p:sp>
      <p:sp>
        <p:nvSpPr>
          <p:cNvPr id="4" name="Text Placeholder 3"/>
          <p:cNvSpPr>
            <a:spLocks noGrp="1"/>
          </p:cNvSpPr>
          <p:nvPr>
            <p:ph type="body" sz="half" idx="2"/>
          </p:nvPr>
        </p:nvSpPr>
        <p:spPr>
          <a:xfrm>
            <a:off x="8604251" y="30055791"/>
            <a:ext cx="26333450" cy="4507880"/>
          </a:xfrm>
          <a:prstGeom prst="rect">
            <a:avLst/>
          </a:prstGeo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Tree>
    <p:extLst>
      <p:ext uri="{BB962C8B-B14F-4D97-AF65-F5344CB8AC3E}">
        <p14:creationId xmlns:p14="http://schemas.microsoft.com/office/powerpoint/2010/main" val="404240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43">
            <a:extLst>
              <a:ext uri="{FF2B5EF4-FFF2-40B4-BE49-F238E27FC236}">
                <a16:creationId xmlns:a16="http://schemas.microsoft.com/office/drawing/2014/main" id="{AECA938D-8181-4E1E-B989-EB563616D4FC}"/>
              </a:ext>
            </a:extLst>
          </p:cNvPr>
          <p:cNvSpPr>
            <a:spLocks noChangeArrowheads="1"/>
          </p:cNvSpPr>
          <p:nvPr userDrawn="1"/>
        </p:nvSpPr>
        <p:spPr bwMode="auto">
          <a:xfrm>
            <a:off x="43213020" y="6657123"/>
            <a:ext cx="685800" cy="31800645"/>
          </a:xfrm>
          <a:prstGeom prst="rect">
            <a:avLst/>
          </a:prstGeom>
          <a:solidFill>
            <a:srgbClr val="29459B"/>
          </a:solidFill>
          <a:ln>
            <a:noFill/>
          </a:ln>
          <a:extLst/>
        </p:spPr>
        <p:txBody>
          <a:bodyPr wrap="none" anchor="ctr"/>
          <a:lstStyle>
            <a:lvl1pPr eaLnBrk="0" hangingPunct="0">
              <a:defRPr sz="5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5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5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5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5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sz="10400"/>
          </a:p>
        </p:txBody>
      </p:sp>
      <p:sp>
        <p:nvSpPr>
          <p:cNvPr id="1029" name="Rectangle 44">
            <a:extLst>
              <a:ext uri="{FF2B5EF4-FFF2-40B4-BE49-F238E27FC236}">
                <a16:creationId xmlns:a16="http://schemas.microsoft.com/office/drawing/2014/main" id="{98DE49B2-C216-4E39-AE04-9421725049F4}"/>
              </a:ext>
            </a:extLst>
          </p:cNvPr>
          <p:cNvSpPr>
            <a:spLocks noChangeArrowheads="1"/>
          </p:cNvSpPr>
          <p:nvPr userDrawn="1"/>
        </p:nvSpPr>
        <p:spPr bwMode="auto">
          <a:xfrm>
            <a:off x="0" y="6657123"/>
            <a:ext cx="685800" cy="31800645"/>
          </a:xfrm>
          <a:prstGeom prst="rect">
            <a:avLst/>
          </a:prstGeom>
          <a:solidFill>
            <a:srgbClr val="7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5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5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5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5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5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sz="10400"/>
          </a:p>
        </p:txBody>
      </p:sp>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18070"/>
            <a:ext cx="9601200" cy="5486397"/>
          </a:xfrm>
          <a:prstGeom prst="rect">
            <a:avLst/>
          </a:prstGeom>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052850" y="2869621"/>
            <a:ext cx="6400800" cy="2708338"/>
          </a:xfrm>
          <a:prstGeom prst="rect">
            <a:avLst/>
          </a:prstGeom>
        </p:spPr>
      </p:pic>
      <p:sp>
        <p:nvSpPr>
          <p:cNvPr id="1027" name="Line 11">
            <a:extLst>
              <a:ext uri="{FF2B5EF4-FFF2-40B4-BE49-F238E27FC236}">
                <a16:creationId xmlns:a16="http://schemas.microsoft.com/office/drawing/2014/main" id="{304E5C5E-0BB9-4309-ACB3-74E104D540CA}"/>
              </a:ext>
            </a:extLst>
          </p:cNvPr>
          <p:cNvSpPr>
            <a:spLocks noChangeShapeType="1"/>
          </p:cNvSpPr>
          <p:nvPr userDrawn="1"/>
        </p:nvSpPr>
        <p:spPr bwMode="auto">
          <a:xfrm>
            <a:off x="-48126" y="6657123"/>
            <a:ext cx="43946946" cy="0"/>
          </a:xfrm>
          <a:prstGeom prst="line">
            <a:avLst/>
          </a:prstGeom>
          <a:noFill/>
          <a:ln w="317500">
            <a:solidFill>
              <a:srgbClr val="B5AF67"/>
            </a:solidFill>
            <a:round/>
            <a:headEnd/>
            <a:tailEnd/>
          </a:ln>
          <a:extLst>
            <a:ext uri="{909E8E84-426E-40DD-AFC4-6F175D3DCCD1}">
              <a14:hiddenFill xmlns:a14="http://schemas.microsoft.com/office/drawing/2010/main">
                <a:noFill/>
              </a14:hiddenFill>
            </a:ext>
          </a:extLst>
        </p:spPr>
        <p:txBody>
          <a:bodyPr wrap="none" anchor="ctr"/>
          <a:lstStyle/>
          <a:p>
            <a:endParaRPr lang="en-US" sz="21032"/>
          </a:p>
        </p:txBody>
      </p:sp>
      <p:sp>
        <p:nvSpPr>
          <p:cNvPr id="8" name="Line 11">
            <a:extLst>
              <a:ext uri="{FF2B5EF4-FFF2-40B4-BE49-F238E27FC236}">
                <a16:creationId xmlns:a16="http://schemas.microsoft.com/office/drawing/2014/main" id="{304E5C5E-0BB9-4309-ACB3-74E104D540CA}"/>
              </a:ext>
            </a:extLst>
          </p:cNvPr>
          <p:cNvSpPr>
            <a:spLocks noChangeShapeType="1"/>
          </p:cNvSpPr>
          <p:nvPr userDrawn="1"/>
        </p:nvSpPr>
        <p:spPr bwMode="auto">
          <a:xfrm>
            <a:off x="-48126" y="38351832"/>
            <a:ext cx="43946946" cy="52968"/>
          </a:xfrm>
          <a:prstGeom prst="line">
            <a:avLst/>
          </a:prstGeom>
          <a:noFill/>
          <a:ln w="381000">
            <a:solidFill>
              <a:srgbClr val="B5AF67"/>
            </a:solidFill>
            <a:round/>
            <a:headEnd/>
            <a:tailEnd/>
          </a:ln>
          <a:extLst>
            <a:ext uri="{909E8E84-426E-40DD-AFC4-6F175D3DCCD1}">
              <a14:hiddenFill xmlns:a14="http://schemas.microsoft.com/office/drawing/2010/main">
                <a:noFill/>
              </a14:hiddenFill>
            </a:ext>
          </a:extLst>
        </p:spPr>
        <p:txBody>
          <a:bodyPr wrap="none" anchor="ctr"/>
          <a:lstStyle/>
          <a:p>
            <a:endParaRPr lang="en-US" sz="21032"/>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330826" rtl="0" eaLnBrk="0" fontAlgn="base" hangingPunct="0">
        <a:spcBef>
          <a:spcPct val="0"/>
        </a:spcBef>
        <a:spcAft>
          <a:spcPct val="0"/>
        </a:spcAft>
        <a:defRPr sz="8000" b="1" i="1">
          <a:solidFill>
            <a:srgbClr val="760000"/>
          </a:solidFill>
          <a:effectLst>
            <a:outerShdw blurRad="38100" dist="38100" dir="2700000" algn="tl">
              <a:srgbClr val="C0C0C0"/>
            </a:outerShdw>
          </a:effectLst>
          <a:latin typeface="+mj-lt"/>
          <a:ea typeface="ＭＳ Ｐゴシック" charset="0"/>
          <a:cs typeface="+mj-cs"/>
        </a:defRPr>
      </a:lvl1pPr>
      <a:lvl2pPr algn="ctr" defTabSz="5330826" rtl="0" eaLnBrk="0" fontAlgn="base" hangingPunct="0">
        <a:spcBef>
          <a:spcPct val="0"/>
        </a:spcBef>
        <a:spcAft>
          <a:spcPct val="0"/>
        </a:spcAft>
        <a:defRPr sz="8000" b="1" i="1">
          <a:solidFill>
            <a:srgbClr val="760000"/>
          </a:solidFill>
          <a:effectLst>
            <a:outerShdw blurRad="38100" dist="38100" dir="2700000" algn="tl">
              <a:srgbClr val="C0C0C0"/>
            </a:outerShdw>
          </a:effectLst>
          <a:latin typeface="Arial" charset="0"/>
          <a:ea typeface="ＭＳ Ｐゴシック" charset="0"/>
        </a:defRPr>
      </a:lvl2pPr>
      <a:lvl3pPr algn="ctr" defTabSz="5330826" rtl="0" eaLnBrk="0" fontAlgn="base" hangingPunct="0">
        <a:spcBef>
          <a:spcPct val="0"/>
        </a:spcBef>
        <a:spcAft>
          <a:spcPct val="0"/>
        </a:spcAft>
        <a:defRPr sz="8000" b="1" i="1">
          <a:solidFill>
            <a:srgbClr val="760000"/>
          </a:solidFill>
          <a:effectLst>
            <a:outerShdw blurRad="38100" dist="38100" dir="2700000" algn="tl">
              <a:srgbClr val="C0C0C0"/>
            </a:outerShdw>
          </a:effectLst>
          <a:latin typeface="Arial" charset="0"/>
          <a:ea typeface="ＭＳ Ｐゴシック" charset="0"/>
        </a:defRPr>
      </a:lvl3pPr>
      <a:lvl4pPr algn="ctr" defTabSz="5330826" rtl="0" eaLnBrk="0" fontAlgn="base" hangingPunct="0">
        <a:spcBef>
          <a:spcPct val="0"/>
        </a:spcBef>
        <a:spcAft>
          <a:spcPct val="0"/>
        </a:spcAft>
        <a:defRPr sz="8000" b="1" i="1">
          <a:solidFill>
            <a:srgbClr val="760000"/>
          </a:solidFill>
          <a:effectLst>
            <a:outerShdw blurRad="38100" dist="38100" dir="2700000" algn="tl">
              <a:srgbClr val="C0C0C0"/>
            </a:outerShdw>
          </a:effectLst>
          <a:latin typeface="Arial" charset="0"/>
          <a:ea typeface="ＭＳ Ｐゴシック" charset="0"/>
        </a:defRPr>
      </a:lvl4pPr>
      <a:lvl5pPr algn="ctr" defTabSz="5330826" rtl="0" eaLnBrk="0" fontAlgn="base" hangingPunct="0">
        <a:spcBef>
          <a:spcPct val="0"/>
        </a:spcBef>
        <a:spcAft>
          <a:spcPct val="0"/>
        </a:spcAft>
        <a:defRPr sz="8000" b="1" i="1">
          <a:solidFill>
            <a:srgbClr val="760000"/>
          </a:solidFill>
          <a:effectLst>
            <a:outerShdw blurRad="38100" dist="38100" dir="2700000" algn="tl">
              <a:srgbClr val="C0C0C0"/>
            </a:outerShdw>
          </a:effectLst>
          <a:latin typeface="Arial" charset="0"/>
          <a:ea typeface="ＭＳ Ｐゴシック" charset="0"/>
        </a:defRPr>
      </a:lvl5pPr>
      <a:lvl6pPr marL="914400" algn="ctr" defTabSz="5330826" rtl="0" fontAlgn="base">
        <a:spcBef>
          <a:spcPct val="0"/>
        </a:spcBef>
        <a:spcAft>
          <a:spcPct val="0"/>
        </a:spcAft>
        <a:defRPr sz="8000" b="1" i="1">
          <a:solidFill>
            <a:srgbClr val="760000"/>
          </a:solidFill>
          <a:effectLst>
            <a:outerShdw blurRad="38100" dist="38100" dir="2700000" algn="tl">
              <a:srgbClr val="C0C0C0"/>
            </a:outerShdw>
          </a:effectLst>
          <a:latin typeface="Arial" charset="0"/>
        </a:defRPr>
      </a:lvl6pPr>
      <a:lvl7pPr marL="1828800" algn="ctr" defTabSz="5330826" rtl="0" fontAlgn="base">
        <a:spcBef>
          <a:spcPct val="0"/>
        </a:spcBef>
        <a:spcAft>
          <a:spcPct val="0"/>
        </a:spcAft>
        <a:defRPr sz="8000" b="1" i="1">
          <a:solidFill>
            <a:srgbClr val="760000"/>
          </a:solidFill>
          <a:effectLst>
            <a:outerShdw blurRad="38100" dist="38100" dir="2700000" algn="tl">
              <a:srgbClr val="C0C0C0"/>
            </a:outerShdw>
          </a:effectLst>
          <a:latin typeface="Arial" charset="0"/>
        </a:defRPr>
      </a:lvl7pPr>
      <a:lvl8pPr marL="2743200" algn="ctr" defTabSz="5330826" rtl="0" fontAlgn="base">
        <a:spcBef>
          <a:spcPct val="0"/>
        </a:spcBef>
        <a:spcAft>
          <a:spcPct val="0"/>
        </a:spcAft>
        <a:defRPr sz="8000" b="1" i="1">
          <a:solidFill>
            <a:srgbClr val="760000"/>
          </a:solidFill>
          <a:effectLst>
            <a:outerShdw blurRad="38100" dist="38100" dir="2700000" algn="tl">
              <a:srgbClr val="C0C0C0"/>
            </a:outerShdw>
          </a:effectLst>
          <a:latin typeface="Arial" charset="0"/>
        </a:defRPr>
      </a:lvl8pPr>
      <a:lvl9pPr marL="3657600" algn="ctr" defTabSz="5330826" rtl="0" fontAlgn="base">
        <a:spcBef>
          <a:spcPct val="0"/>
        </a:spcBef>
        <a:spcAft>
          <a:spcPct val="0"/>
        </a:spcAft>
        <a:defRPr sz="8000" b="1" i="1">
          <a:solidFill>
            <a:srgbClr val="760000"/>
          </a:solidFill>
          <a:effectLst>
            <a:outerShdw blurRad="38100" dist="38100" dir="2700000" algn="tl">
              <a:srgbClr val="C0C0C0"/>
            </a:outerShdw>
          </a:effectLst>
          <a:latin typeface="Arial" charset="0"/>
        </a:defRPr>
      </a:lvl9pPr>
    </p:titleStyle>
    <p:bodyStyle>
      <a:lvl1pPr marL="987426" indent="-987426" algn="l" defTabSz="5330826" rtl="0" eaLnBrk="0" fontAlgn="base" hangingPunct="0">
        <a:spcBef>
          <a:spcPct val="20000"/>
        </a:spcBef>
        <a:spcAft>
          <a:spcPct val="0"/>
        </a:spcAft>
        <a:buChar char="•"/>
        <a:defRPr sz="5200">
          <a:solidFill>
            <a:schemeClr val="tx1"/>
          </a:solidFill>
          <a:latin typeface="+mn-lt"/>
          <a:ea typeface="ＭＳ Ｐゴシック" charset="0"/>
          <a:cs typeface="+mn-cs"/>
        </a:defRPr>
      </a:lvl1pPr>
      <a:lvl2pPr marL="1793876" indent="-450850" algn="l" defTabSz="5330826" rtl="0" eaLnBrk="0" fontAlgn="base" hangingPunct="0">
        <a:spcBef>
          <a:spcPct val="20000"/>
        </a:spcBef>
        <a:spcAft>
          <a:spcPct val="0"/>
        </a:spcAft>
        <a:buChar char="–"/>
        <a:defRPr sz="5200">
          <a:solidFill>
            <a:schemeClr val="tx1"/>
          </a:solidFill>
          <a:latin typeface="+mn-lt"/>
          <a:ea typeface="ＭＳ Ｐゴシック" charset="0"/>
        </a:defRPr>
      </a:lvl2pPr>
      <a:lvl3pPr marL="2781300" indent="-450850" algn="l" defTabSz="5330826" rtl="0" eaLnBrk="0" fontAlgn="base" hangingPunct="0">
        <a:spcBef>
          <a:spcPct val="20000"/>
        </a:spcBef>
        <a:spcAft>
          <a:spcPct val="0"/>
        </a:spcAft>
        <a:buChar char="•"/>
        <a:defRPr sz="5200">
          <a:solidFill>
            <a:schemeClr val="tx1"/>
          </a:solidFill>
          <a:latin typeface="+mn-lt"/>
          <a:ea typeface="ＭＳ Ｐゴシック" charset="0"/>
        </a:defRPr>
      </a:lvl3pPr>
      <a:lvl4pPr marL="3676650" indent="-355600" algn="l" defTabSz="5330826" rtl="0" eaLnBrk="0" fontAlgn="base" hangingPunct="0">
        <a:spcBef>
          <a:spcPct val="20000"/>
        </a:spcBef>
        <a:spcAft>
          <a:spcPct val="0"/>
        </a:spcAft>
        <a:buChar char="–"/>
        <a:defRPr sz="4600">
          <a:solidFill>
            <a:schemeClr val="tx1"/>
          </a:solidFill>
          <a:latin typeface="+mn-lt"/>
          <a:ea typeface="ＭＳ Ｐゴシック" charset="0"/>
        </a:defRPr>
      </a:lvl4pPr>
      <a:lvl5pPr marL="4841876" indent="-355600" algn="l" defTabSz="5330826" rtl="0" eaLnBrk="0" fontAlgn="base" hangingPunct="0">
        <a:spcBef>
          <a:spcPct val="20000"/>
        </a:spcBef>
        <a:spcAft>
          <a:spcPct val="0"/>
        </a:spcAft>
        <a:buChar char="»"/>
        <a:defRPr sz="4600">
          <a:solidFill>
            <a:schemeClr val="tx1"/>
          </a:solidFill>
          <a:latin typeface="+mn-lt"/>
          <a:ea typeface="ＭＳ Ｐゴシック" charset="0"/>
        </a:defRPr>
      </a:lvl5pPr>
      <a:lvl6pPr marL="5756276" indent="-355600" algn="l" defTabSz="5330826" rtl="0" fontAlgn="base">
        <a:spcBef>
          <a:spcPct val="20000"/>
        </a:spcBef>
        <a:spcAft>
          <a:spcPct val="0"/>
        </a:spcAft>
        <a:buChar char="»"/>
        <a:defRPr sz="4600">
          <a:solidFill>
            <a:schemeClr val="tx1"/>
          </a:solidFill>
          <a:latin typeface="+mn-lt"/>
        </a:defRPr>
      </a:lvl6pPr>
      <a:lvl7pPr marL="6670676" indent="-355600" algn="l" defTabSz="5330826" rtl="0" fontAlgn="base">
        <a:spcBef>
          <a:spcPct val="20000"/>
        </a:spcBef>
        <a:spcAft>
          <a:spcPct val="0"/>
        </a:spcAft>
        <a:buChar char="»"/>
        <a:defRPr sz="4600">
          <a:solidFill>
            <a:schemeClr val="tx1"/>
          </a:solidFill>
          <a:latin typeface="+mn-lt"/>
        </a:defRPr>
      </a:lvl7pPr>
      <a:lvl8pPr marL="7585076" indent="-355600" algn="l" defTabSz="5330826" rtl="0" fontAlgn="base">
        <a:spcBef>
          <a:spcPct val="20000"/>
        </a:spcBef>
        <a:spcAft>
          <a:spcPct val="0"/>
        </a:spcAft>
        <a:buChar char="»"/>
        <a:defRPr sz="4600">
          <a:solidFill>
            <a:schemeClr val="tx1"/>
          </a:solidFill>
          <a:latin typeface="+mn-lt"/>
        </a:defRPr>
      </a:lvl8pPr>
      <a:lvl9pPr marL="8499476" indent="-355600" algn="l" defTabSz="5330826" rtl="0" fontAlgn="base">
        <a:spcBef>
          <a:spcPct val="20000"/>
        </a:spcBef>
        <a:spcAft>
          <a:spcPct val="0"/>
        </a:spcAft>
        <a:buChar char="»"/>
        <a:defRPr sz="4600">
          <a:solidFill>
            <a:schemeClr val="tx1"/>
          </a:solidFill>
          <a:latin typeface="+mn-lt"/>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 /><Relationship Id="rId3" Type="http://schemas.openxmlformats.org/officeDocument/2006/relationships/image" Target="../media/image3.png" /><Relationship Id="rId7" Type="http://schemas.openxmlformats.org/officeDocument/2006/relationships/image" Target="../media/image7.png" /><Relationship Id="rId2" Type="http://schemas.openxmlformats.org/officeDocument/2006/relationships/notesSlide" Target="../notesSlides/notesSlide1.xml" /><Relationship Id="rId1" Type="http://schemas.openxmlformats.org/officeDocument/2006/relationships/slideLayout" Target="../slideLayouts/slideLayout7.xml" /><Relationship Id="rId6" Type="http://schemas.openxmlformats.org/officeDocument/2006/relationships/image" Target="../media/image6.jpg" /><Relationship Id="rId5" Type="http://schemas.openxmlformats.org/officeDocument/2006/relationships/image" Target="../media/image5.png" /><Relationship Id="rId4" Type="http://schemas.openxmlformats.org/officeDocument/2006/relationships/image" Target="../media/image4.png" /><Relationship Id="rId9"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304825E6-FD8F-4DEC-8356-A84B1E7AE9DA}"/>
              </a:ext>
            </a:extLst>
          </p:cNvPr>
          <p:cNvSpPr txBox="1">
            <a:spLocks noChangeArrowheads="1"/>
          </p:cNvSpPr>
          <p:nvPr/>
        </p:nvSpPr>
        <p:spPr bwMode="auto">
          <a:xfrm>
            <a:off x="7566045" y="1046548"/>
            <a:ext cx="29333952" cy="523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78" tIns="44840" rIns="89678" bIns="44840">
            <a:spAutoFit/>
          </a:bodyPr>
          <a:lstStyle>
            <a:lvl1pPr defTabSz="449263">
              <a:defRPr sz="5200" b="1">
                <a:solidFill>
                  <a:schemeClr val="tx1"/>
                </a:solidFill>
                <a:latin typeface="Arial" panose="020B0604020202020204" pitchFamily="34" charset="0"/>
                <a:ea typeface="ＭＳ Ｐゴシック" panose="020B0600070205080204" pitchFamily="34" charset="-128"/>
              </a:defRPr>
            </a:lvl1pPr>
            <a:lvl2pPr marL="742950" indent="-285750" defTabSz="449263">
              <a:defRPr sz="5200" b="1">
                <a:solidFill>
                  <a:schemeClr val="tx1"/>
                </a:solidFill>
                <a:latin typeface="Arial" panose="020B0604020202020204" pitchFamily="34" charset="0"/>
                <a:ea typeface="ＭＳ Ｐゴシック" panose="020B0600070205080204" pitchFamily="34" charset="-128"/>
              </a:defRPr>
            </a:lvl2pPr>
            <a:lvl3pPr marL="1143000" indent="-228600" defTabSz="449263">
              <a:defRPr sz="5200" b="1">
                <a:solidFill>
                  <a:schemeClr val="tx1"/>
                </a:solidFill>
                <a:latin typeface="Arial" panose="020B0604020202020204" pitchFamily="34" charset="0"/>
                <a:ea typeface="ＭＳ Ｐゴシック" panose="020B0600070205080204" pitchFamily="34" charset="-128"/>
              </a:defRPr>
            </a:lvl3pPr>
            <a:lvl4pPr marL="1600200" indent="-228600" defTabSz="449263">
              <a:defRPr sz="5200" b="1">
                <a:solidFill>
                  <a:schemeClr val="tx1"/>
                </a:solidFill>
                <a:latin typeface="Arial" panose="020B0604020202020204" pitchFamily="34" charset="0"/>
                <a:ea typeface="ＭＳ Ｐゴシック" panose="020B0600070205080204" pitchFamily="34" charset="-128"/>
              </a:defRPr>
            </a:lvl4pPr>
            <a:lvl5pPr marL="2057400" indent="-228600" defTabSz="449263">
              <a:defRPr sz="5200" b="1">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9pPr>
          </a:lstStyle>
          <a:p>
            <a:pPr algn="ctr"/>
            <a:r>
              <a:rPr lang="en-US" altLang="en-US" sz="8000" dirty="0">
                <a:latin typeface="Calibri" panose="020F0502020204030204" pitchFamily="34" charset="0"/>
                <a:cs typeface="Calibri" panose="020F0502020204030204" pitchFamily="34" charset="0"/>
              </a:rPr>
              <a:t>Calculation and Measurement of Interstrip Capacitance on the GE2/1 Prototype Detector</a:t>
            </a:r>
          </a:p>
          <a:p>
            <a:pPr algn="ctr"/>
            <a:r>
              <a:rPr lang="en-US" altLang="en-US" sz="6600" dirty="0">
                <a:latin typeface="Calibri" panose="020F0502020204030204" pitchFamily="34" charset="0"/>
                <a:cs typeface="Calibri" panose="020F0502020204030204" pitchFamily="34" charset="0"/>
              </a:rPr>
              <a:t>Alejandro Busto, Devkumar Roy, Liam Shaw, Joseph Weatherwax</a:t>
            </a:r>
          </a:p>
          <a:p>
            <a:pPr algn="ctr"/>
            <a:r>
              <a:rPr lang="en-US" altLang="en-US" sz="5400" dirty="0">
                <a:latin typeface="Calibri" panose="020F0502020204030204" pitchFamily="34" charset="0"/>
                <a:cs typeface="Calibri" panose="020F0502020204030204" pitchFamily="34" charset="0"/>
              </a:rPr>
              <a:t>Faculty Advisor: Dr. Marcus Hohlmann, Dept. of </a:t>
            </a:r>
            <a:r>
              <a:rPr lang="en-US" altLang="en-US" sz="5400">
                <a:latin typeface="Calibri" panose="020F0502020204030204" pitchFamily="34" charset="0"/>
                <a:cs typeface="Calibri" panose="020F0502020204030204" pitchFamily="34" charset="0"/>
              </a:rPr>
              <a:t>Aerospace, Physics, </a:t>
            </a:r>
            <a:r>
              <a:rPr lang="en-US" altLang="en-US" sz="5400" dirty="0">
                <a:latin typeface="Calibri" panose="020F0502020204030204" pitchFamily="34" charset="0"/>
                <a:cs typeface="Calibri" panose="020F0502020204030204" pitchFamily="34" charset="0"/>
              </a:rPr>
              <a:t>and Space Sciences, Florida Institute of Technology </a:t>
            </a:r>
            <a:endParaRPr lang="en-US" altLang="en-US" sz="4800" dirty="0">
              <a:latin typeface="Calibri" panose="020F0502020204030204" pitchFamily="34" charset="0"/>
              <a:cs typeface="Calibri" panose="020F0502020204030204" pitchFamily="34" charset="0"/>
            </a:endParaRPr>
          </a:p>
        </p:txBody>
      </p:sp>
      <p:sp>
        <p:nvSpPr>
          <p:cNvPr id="3075" name="TextBox 2">
            <a:extLst>
              <a:ext uri="{FF2B5EF4-FFF2-40B4-BE49-F238E27FC236}">
                <a16:creationId xmlns:a16="http://schemas.microsoft.com/office/drawing/2014/main" id="{209224EF-8B8A-4403-9EB5-8D506A47E6A3}"/>
              </a:ext>
            </a:extLst>
          </p:cNvPr>
          <p:cNvSpPr txBox="1">
            <a:spLocks noChangeArrowheads="1"/>
          </p:cNvSpPr>
          <p:nvPr/>
        </p:nvSpPr>
        <p:spPr bwMode="auto">
          <a:xfrm>
            <a:off x="1458029" y="7236506"/>
            <a:ext cx="14406511"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200" b="1">
                <a:solidFill>
                  <a:schemeClr val="tx1"/>
                </a:solidFill>
                <a:latin typeface="Arial" panose="020B0604020202020204" pitchFamily="34" charset="0"/>
                <a:ea typeface="ＭＳ Ｐゴシック" panose="020B0600070205080204" pitchFamily="34" charset="-128"/>
              </a:defRPr>
            </a:lvl1pPr>
            <a:lvl2pPr marL="742950" indent="-285750">
              <a:defRPr sz="5200" b="1">
                <a:solidFill>
                  <a:schemeClr val="tx1"/>
                </a:solidFill>
                <a:latin typeface="Arial" panose="020B0604020202020204" pitchFamily="34" charset="0"/>
                <a:ea typeface="ＭＳ Ｐゴシック" panose="020B0600070205080204" pitchFamily="34" charset="-128"/>
              </a:defRPr>
            </a:lvl2pPr>
            <a:lvl3pPr marL="1143000" indent="-228600">
              <a:defRPr sz="5200" b="1">
                <a:solidFill>
                  <a:schemeClr val="tx1"/>
                </a:solidFill>
                <a:latin typeface="Arial" panose="020B0604020202020204" pitchFamily="34" charset="0"/>
                <a:ea typeface="ＭＳ Ｐゴシック" panose="020B0600070205080204" pitchFamily="34" charset="-128"/>
              </a:defRPr>
            </a:lvl3pPr>
            <a:lvl4pPr marL="1600200" indent="-228600">
              <a:defRPr sz="5200" b="1">
                <a:solidFill>
                  <a:schemeClr val="tx1"/>
                </a:solidFill>
                <a:latin typeface="Arial" panose="020B0604020202020204" pitchFamily="34" charset="0"/>
                <a:ea typeface="ＭＳ Ｐゴシック" panose="020B0600070205080204" pitchFamily="34" charset="-128"/>
              </a:defRPr>
            </a:lvl4pPr>
            <a:lvl5pPr marL="2057400" indent="-228600">
              <a:defRPr sz="5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9pPr>
          </a:lstStyle>
          <a:p>
            <a:pPr algn="ctr"/>
            <a:r>
              <a:rPr lang="en-US" sz="6000" dirty="0">
                <a:latin typeface="Calibri" panose="020F0502020204030204" pitchFamily="34" charset="0"/>
                <a:cs typeface="Calibri" panose="020F0502020204030204" pitchFamily="34" charset="0"/>
              </a:rPr>
              <a:t>Abstract</a:t>
            </a:r>
            <a:r>
              <a:rPr lang="en-US" sz="6000" dirty="0">
                <a:latin typeface="+mj-lt"/>
                <a:cs typeface="Calibri" panose="020F0502020204030204" pitchFamily="34" charset="0"/>
              </a:rPr>
              <a:t>:</a:t>
            </a:r>
            <a:r>
              <a:rPr lang="en-US" sz="4400" dirty="0">
                <a:latin typeface="+mj-lt"/>
                <a:cs typeface="Calibri" panose="020F0502020204030204" pitchFamily="34" charset="0"/>
              </a:rPr>
              <a:t>  </a:t>
            </a:r>
          </a:p>
          <a:p>
            <a:pPr algn="just"/>
            <a:r>
              <a:rPr lang="en-US" sz="4800" b="0" dirty="0">
                <a:latin typeface="Calibri" panose="020F0502020204030204" pitchFamily="34" charset="0"/>
                <a:cs typeface="Calibri" panose="020F0502020204030204" pitchFamily="34" charset="0"/>
              </a:rPr>
              <a:t>Florida Tech received a prototype of the new GEM detector design from CERN. Analytical calculations were made to predict the interstrip capacitance of each strip pair, and capacitance measurements were taken with and without a simulate GEM 3 bottom. For M1 sectors, sector 9 had the lowest interstrip capacitance of 9.32±0.05pF. For M4 sectors, sector 3 had the lowest interstrip capacitance of 15.32±0.03pF.</a:t>
            </a:r>
          </a:p>
        </p:txBody>
      </p:sp>
      <p:sp>
        <p:nvSpPr>
          <p:cNvPr id="3076" name="TextBox 1">
            <a:extLst>
              <a:ext uri="{FF2B5EF4-FFF2-40B4-BE49-F238E27FC236}">
                <a16:creationId xmlns:a16="http://schemas.microsoft.com/office/drawing/2014/main" id="{4EA4261D-42B1-4F5F-AB56-B96FC3700B96}"/>
              </a:ext>
            </a:extLst>
          </p:cNvPr>
          <p:cNvSpPr txBox="1">
            <a:spLocks noChangeArrowheads="1"/>
          </p:cNvSpPr>
          <p:nvPr/>
        </p:nvSpPr>
        <p:spPr bwMode="auto">
          <a:xfrm>
            <a:off x="8535115" y="6427541"/>
            <a:ext cx="18473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200" b="1">
                <a:solidFill>
                  <a:schemeClr val="tx1"/>
                </a:solidFill>
                <a:latin typeface="Arial" panose="020B0604020202020204" pitchFamily="34" charset="0"/>
                <a:ea typeface="ＭＳ Ｐゴシック" panose="020B0600070205080204" pitchFamily="34" charset="-128"/>
              </a:defRPr>
            </a:lvl1pPr>
            <a:lvl2pPr marL="742950" indent="-285750">
              <a:defRPr sz="5200" b="1">
                <a:solidFill>
                  <a:schemeClr val="tx1"/>
                </a:solidFill>
                <a:latin typeface="Arial" panose="020B0604020202020204" pitchFamily="34" charset="0"/>
                <a:ea typeface="ＭＳ Ｐゴシック" panose="020B0600070205080204" pitchFamily="34" charset="-128"/>
              </a:defRPr>
            </a:lvl2pPr>
            <a:lvl3pPr marL="1143000" indent="-228600">
              <a:defRPr sz="5200" b="1">
                <a:solidFill>
                  <a:schemeClr val="tx1"/>
                </a:solidFill>
                <a:latin typeface="Arial" panose="020B0604020202020204" pitchFamily="34" charset="0"/>
                <a:ea typeface="ＭＳ Ｐゴシック" panose="020B0600070205080204" pitchFamily="34" charset="-128"/>
              </a:defRPr>
            </a:lvl3pPr>
            <a:lvl4pPr marL="1600200" indent="-228600">
              <a:defRPr sz="5200" b="1">
                <a:solidFill>
                  <a:schemeClr val="tx1"/>
                </a:solidFill>
                <a:latin typeface="Arial" panose="020B0604020202020204" pitchFamily="34" charset="0"/>
                <a:ea typeface="ＭＳ Ｐゴシック" panose="020B0600070205080204" pitchFamily="34" charset="-128"/>
              </a:defRPr>
            </a:lvl4pPr>
            <a:lvl5pPr marL="2057400" indent="-228600">
              <a:defRPr sz="52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5200"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0400">
              <a:latin typeface="Calibri" panose="020F0502020204030204" pitchFamily="34" charset="0"/>
              <a:cs typeface="Calibri" panose="020F0502020204030204" pitchFamily="34" charset="0"/>
            </a:endParaRPr>
          </a:p>
        </p:txBody>
      </p:sp>
      <p:pic>
        <p:nvPicPr>
          <p:cNvPr id="8" name="Picture 7" descr="Image result for electron silhouette">
            <a:extLst>
              <a:ext uri="{FF2B5EF4-FFF2-40B4-BE49-F238E27FC236}">
                <a16:creationId xmlns:a16="http://schemas.microsoft.com/office/drawing/2014/main" id="{40151468-9B60-704A-BFDA-2601EA98C0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84505" y="496138"/>
            <a:ext cx="1828800" cy="1828800"/>
          </a:xfrm>
          <a:prstGeom prst="rect">
            <a:avLst/>
          </a:prstGeom>
          <a:noFill/>
          <a:extLst/>
        </p:spPr>
      </p:pic>
      <p:pic>
        <p:nvPicPr>
          <p:cNvPr id="13" name="Picture 12">
            <a:extLst>
              <a:ext uri="{FF2B5EF4-FFF2-40B4-BE49-F238E27FC236}">
                <a16:creationId xmlns:a16="http://schemas.microsoft.com/office/drawing/2014/main" id="{ACF7C5BB-F58F-C247-86F7-281DB77BE9A9}"/>
              </a:ext>
            </a:extLst>
          </p:cNvPr>
          <p:cNvPicPr>
            <a:picLocks noChangeAspect="1"/>
          </p:cNvPicPr>
          <p:nvPr/>
        </p:nvPicPr>
        <p:blipFill>
          <a:blip r:embed="rId4"/>
          <a:stretch>
            <a:fillRect/>
          </a:stretch>
        </p:blipFill>
        <p:spPr>
          <a:xfrm>
            <a:off x="40801064" y="496138"/>
            <a:ext cx="1848466" cy="1828800"/>
          </a:xfrm>
          <a:prstGeom prst="rect">
            <a:avLst/>
          </a:prstGeom>
        </p:spPr>
      </p:pic>
      <p:sp>
        <p:nvSpPr>
          <p:cNvPr id="2" name="Rectangle 1">
            <a:extLst>
              <a:ext uri="{FF2B5EF4-FFF2-40B4-BE49-F238E27FC236}">
                <a16:creationId xmlns:a16="http://schemas.microsoft.com/office/drawing/2014/main" id="{20CBF4CA-30BA-7142-856A-6ECA3FC68444}"/>
              </a:ext>
            </a:extLst>
          </p:cNvPr>
          <p:cNvSpPr/>
          <p:nvPr/>
        </p:nvSpPr>
        <p:spPr>
          <a:xfrm>
            <a:off x="1026926" y="20738592"/>
            <a:ext cx="18504658" cy="847604"/>
          </a:xfrm>
          <a:prstGeom prst="rect">
            <a:avLst/>
          </a:prstGeom>
        </p:spPr>
        <p:txBody>
          <a:bodyPr wrap="square">
            <a:spAutoFit/>
          </a:bodyPr>
          <a:lstStyle/>
          <a:p>
            <a:pPr marL="0" marR="0">
              <a:lnSpc>
                <a:spcPct val="107000"/>
              </a:lnSpc>
              <a:spcBef>
                <a:spcPts val="0"/>
              </a:spcBef>
              <a:spcAft>
                <a:spcPts val="800"/>
              </a:spcAft>
            </a:pPr>
            <a:r>
              <a:rPr lang="en-US" sz="4800" dirty="0">
                <a:latin typeface="Calibri" panose="020F0502020204030204" pitchFamily="34" charset="0"/>
                <a:ea typeface="Calibri" panose="020F0502020204030204" pitchFamily="34" charset="0"/>
                <a:cs typeface="Times New Roman" panose="02020603050405020304" pitchFamily="18" charset="0"/>
              </a:rPr>
              <a: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8EE57102-963A-124A-A010-B2CF826DF3C0}"/>
              </a:ext>
            </a:extLst>
          </p:cNvPr>
          <p:cNvSpPr/>
          <p:nvPr/>
        </p:nvSpPr>
        <p:spPr>
          <a:xfrm>
            <a:off x="28060463" y="6689340"/>
            <a:ext cx="14406511" cy="10132774"/>
          </a:xfrm>
          <a:prstGeom prst="rect">
            <a:avLst/>
          </a:prstGeom>
        </p:spPr>
        <p:txBody>
          <a:bodyPr wrap="square">
            <a:spAutoFit/>
          </a:bodyPr>
          <a:lstStyle/>
          <a:p>
            <a:pPr marL="0" marR="0" algn="ctr">
              <a:lnSpc>
                <a:spcPct val="107000"/>
              </a:lnSpc>
              <a:spcBef>
                <a:spcPts val="0"/>
              </a:spcBef>
              <a:spcAft>
                <a:spcPts val="800"/>
              </a:spcAft>
            </a:pPr>
            <a:r>
              <a:rPr lang="en-US" sz="6000" dirty="0">
                <a:latin typeface="Calibri" panose="020F0502020204030204" pitchFamily="34" charset="0"/>
                <a:ea typeface="Calibri" panose="020F0502020204030204" pitchFamily="34" charset="0"/>
                <a:cs typeface="Calibri" panose="020F0502020204030204" pitchFamily="34" charset="0"/>
              </a:rPr>
              <a:t>Results</a:t>
            </a:r>
            <a:r>
              <a:rPr lang="en-US" sz="6000" dirty="0">
                <a:latin typeface="+mj-lt"/>
                <a:ea typeface="Calibri" panose="020F0502020204030204" pitchFamily="34" charset="0"/>
                <a:cs typeface="Calibri" panose="020F0502020204030204" pitchFamily="34" charset="0"/>
              </a:rPr>
              <a:t>:</a:t>
            </a:r>
            <a:r>
              <a:rPr lang="en-US" sz="6000" u="sng" dirty="0">
                <a:latin typeface="+mj-lt"/>
                <a:ea typeface="Calibri" panose="020F0502020204030204" pitchFamily="34" charset="0"/>
                <a:cs typeface="Calibri" panose="020F0502020204030204" pitchFamily="34" charset="0"/>
              </a:rPr>
              <a:t> </a:t>
            </a:r>
            <a:endParaRPr lang="en-US" sz="6000" dirty="0">
              <a:latin typeface="+mj-lt"/>
              <a:ea typeface="Calibri" panose="020F0502020204030204" pitchFamily="34" charset="0"/>
              <a:cs typeface="Calibri" panose="020F0502020204030204" pitchFamily="34" charset="0"/>
            </a:endParaRPr>
          </a:p>
          <a:p>
            <a:pPr marL="0" marR="0" algn="just">
              <a:lnSpc>
                <a:spcPct val="107000"/>
              </a:lnSpc>
              <a:spcBef>
                <a:spcPts val="0"/>
              </a:spcBef>
              <a:spcAft>
                <a:spcPts val="800"/>
              </a:spcAft>
            </a:pPr>
            <a:r>
              <a:rPr lang="en-US" sz="4800" dirty="0">
                <a:latin typeface="Calibri" panose="020F0502020204030204" pitchFamily="34" charset="0"/>
                <a:ea typeface="Calibri" panose="020F0502020204030204" pitchFamily="34" charset="0"/>
                <a:cs typeface="Calibri" panose="020F0502020204030204" pitchFamily="34" charset="0"/>
              </a:rPr>
              <a:t> </a:t>
            </a:r>
            <a:r>
              <a:rPr lang="en-US" sz="4800" b="0" dirty="0">
                <a:latin typeface="Calibri" panose="020F0502020204030204" pitchFamily="34" charset="0"/>
                <a:ea typeface="Calibri" panose="020F0502020204030204" pitchFamily="34" charset="0"/>
                <a:cs typeface="Calibri" panose="020F0502020204030204" pitchFamily="34" charset="0"/>
              </a:rPr>
              <a:t>For the Module 4 (M4) sectors, sector three had the lowest average capacitance of 15.32</a:t>
            </a:r>
            <a:r>
              <a:rPr lang="en-US" sz="4800" b="0" dirty="0">
                <a:latin typeface="Calibri" panose="020F0502020204030204" pitchFamily="34" charset="0"/>
                <a:cs typeface="Calibri" panose="020F0502020204030204" pitchFamily="34" charset="0"/>
              </a:rPr>
              <a:t>±</a:t>
            </a:r>
            <a:r>
              <a:rPr lang="en-US" sz="4800" b="0" dirty="0">
                <a:latin typeface="Calibri" panose="020F0502020204030204" pitchFamily="34" charset="0"/>
                <a:ea typeface="Calibri" panose="020F0502020204030204" pitchFamily="34" charset="0"/>
                <a:cs typeface="Calibri" panose="020F0502020204030204" pitchFamily="34" charset="0"/>
              </a:rPr>
              <a:t>0.03pF. For the Module 1 (M1) sectors, Sector 9 had the lowest average capacitance of 9.32</a:t>
            </a:r>
            <a:r>
              <a:rPr lang="en-US" sz="4800" b="0" dirty="0">
                <a:latin typeface="Calibri" panose="020F0502020204030204" pitchFamily="34" charset="0"/>
                <a:cs typeface="Calibri" panose="020F0502020204030204" pitchFamily="34" charset="0"/>
              </a:rPr>
              <a:t>±</a:t>
            </a:r>
            <a:r>
              <a:rPr lang="en-US" sz="4800" b="0" dirty="0">
                <a:latin typeface="Calibri" panose="020F0502020204030204" pitchFamily="34" charset="0"/>
                <a:ea typeface="Calibri" panose="020F0502020204030204" pitchFamily="34" charset="0"/>
                <a:cs typeface="Calibri" panose="020F0502020204030204" pitchFamily="34" charset="0"/>
              </a:rPr>
              <a:t>0.05pF. </a:t>
            </a:r>
          </a:p>
          <a:p>
            <a:pPr marL="0" marR="0" algn="just">
              <a:lnSpc>
                <a:spcPct val="107000"/>
              </a:lnSpc>
              <a:spcBef>
                <a:spcPts val="0"/>
              </a:spcBef>
              <a:spcAft>
                <a:spcPts val="800"/>
              </a:spcAft>
            </a:pPr>
            <a:r>
              <a:rPr lang="en-US" sz="4800" b="0" dirty="0">
                <a:latin typeface="Calibri" panose="020F0502020204030204" pitchFamily="34" charset="0"/>
                <a:ea typeface="Calibri" panose="020F0502020204030204" pitchFamily="34" charset="0"/>
                <a:cs typeface="Calibri" panose="020F0502020204030204" pitchFamily="34" charset="0"/>
              </a:rPr>
              <a:t>The interstrip capacitances of sectors with double width and half height, sectors 3 and 8, were increased the most by the addition of the copper plane. </a:t>
            </a:r>
          </a:p>
          <a:p>
            <a:pPr marL="0" marR="0" algn="just">
              <a:lnSpc>
                <a:spcPct val="107000"/>
              </a:lnSpc>
              <a:spcBef>
                <a:spcPts val="0"/>
              </a:spcBef>
              <a:spcAft>
                <a:spcPts val="800"/>
              </a:spcAft>
            </a:pPr>
            <a:r>
              <a:rPr lang="en-US" sz="4800" b="0" dirty="0">
                <a:latin typeface="Calibri" panose="020F0502020204030204" pitchFamily="34" charset="0"/>
                <a:ea typeface="Calibri" panose="020F0502020204030204" pitchFamily="34" charset="0"/>
                <a:cs typeface="Calibri" panose="020F0502020204030204" pitchFamily="34" charset="0"/>
              </a:rPr>
              <a:t>On some sectors the innermost strip pairs with shorter traces appear to have systematically lower interstrip capacitances than the outermost strip pairs.</a:t>
            </a:r>
          </a:p>
          <a:p>
            <a:pPr marL="0" marR="0" algn="just">
              <a:spcBef>
                <a:spcPts val="0"/>
              </a:spcBef>
              <a:spcAft>
                <a:spcPts val="800"/>
              </a:spcAft>
            </a:pPr>
            <a:r>
              <a:rPr lang="en-US" sz="4800" dirty="0">
                <a:latin typeface="Calibri" panose="020F0502020204030204" pitchFamily="34" charset="0"/>
                <a:ea typeface="Calibri" panose="020F0502020204030204" pitchFamily="34" charset="0"/>
                <a:cs typeface="Calibri" panose="020F0502020204030204" pitchFamily="34" charset="0"/>
              </a:rPr>
              <a:t> </a:t>
            </a:r>
            <a:endParaRPr lang="en-US" sz="4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DDEE5070-DB37-884F-9B84-AA9641BC4001}"/>
              </a:ext>
            </a:extLst>
          </p:cNvPr>
          <p:cNvSpPr/>
          <p:nvPr/>
        </p:nvSpPr>
        <p:spPr>
          <a:xfrm>
            <a:off x="28019814" y="30918707"/>
            <a:ext cx="14671629" cy="5889882"/>
          </a:xfrm>
          <a:prstGeom prst="rect">
            <a:avLst/>
          </a:prstGeom>
        </p:spPr>
        <p:txBody>
          <a:bodyPr wrap="square">
            <a:spAutoFit/>
          </a:bodyPr>
          <a:lstStyle/>
          <a:p>
            <a:pPr marL="0" marR="0" algn="ctr">
              <a:lnSpc>
                <a:spcPct val="107000"/>
              </a:lnSpc>
              <a:spcBef>
                <a:spcPts val="0"/>
              </a:spcBef>
              <a:spcAft>
                <a:spcPts val="800"/>
              </a:spcAft>
            </a:pPr>
            <a:r>
              <a:rPr lang="en-US" sz="6000" dirty="0">
                <a:latin typeface="Calibri" panose="020F0502020204030204" pitchFamily="34" charset="0"/>
                <a:ea typeface="Calibri" panose="020F0502020204030204" pitchFamily="34" charset="0"/>
                <a:cs typeface="Calibri" panose="020F0502020204030204" pitchFamily="34" charset="0"/>
              </a:rPr>
              <a:t>Acknowledgments</a:t>
            </a:r>
            <a:r>
              <a:rPr lang="en-US" sz="6000" dirty="0">
                <a:latin typeface="+mj-lt"/>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pPr>
            <a:r>
              <a:rPr lang="en-US" sz="4800" b="0" dirty="0">
                <a:latin typeface="Calibri" panose="020F0502020204030204" pitchFamily="34" charset="0"/>
                <a:ea typeface="Calibri" panose="020F0502020204030204" pitchFamily="34" charset="0"/>
                <a:cs typeface="Calibri" panose="020F0502020204030204" pitchFamily="34" charset="0"/>
              </a:rPr>
              <a:t>We would like to acknowledge Dr. </a:t>
            </a:r>
            <a:r>
              <a:rPr lang="en-US" sz="4800" b="0" dirty="0" err="1">
                <a:latin typeface="Calibri" panose="020F0502020204030204" pitchFamily="34" charset="0"/>
                <a:ea typeface="Calibri" panose="020F0502020204030204" pitchFamily="34" charset="0"/>
                <a:cs typeface="Calibri" panose="020F0502020204030204" pitchFamily="34" charset="0"/>
              </a:rPr>
              <a:t>Hohlmann’s</a:t>
            </a:r>
            <a:r>
              <a:rPr lang="en-US" sz="4800" b="0" dirty="0">
                <a:latin typeface="Calibri" panose="020F0502020204030204" pitchFamily="34" charset="0"/>
                <a:ea typeface="Calibri" panose="020F0502020204030204" pitchFamily="34" charset="0"/>
                <a:cs typeface="Calibri" panose="020F0502020204030204" pitchFamily="34" charset="0"/>
              </a:rPr>
              <a:t> guidance and assistance with this project, Ana </a:t>
            </a:r>
            <a:r>
              <a:rPr lang="en-US" sz="4800" b="0" dirty="0" err="1">
                <a:latin typeface="Calibri" panose="020F0502020204030204" pitchFamily="34" charset="0"/>
                <a:ea typeface="Calibri" panose="020F0502020204030204" pitchFamily="34" charset="0"/>
                <a:cs typeface="Calibri" panose="020F0502020204030204" pitchFamily="34" charset="0"/>
              </a:rPr>
              <a:t>Ovcharova</a:t>
            </a:r>
            <a:r>
              <a:rPr lang="en-US" sz="4800" b="0" dirty="0">
                <a:latin typeface="Calibri" panose="020F0502020204030204" pitchFamily="34" charset="0"/>
                <a:ea typeface="Calibri" panose="020F0502020204030204" pitchFamily="34" charset="0"/>
                <a:cs typeface="Calibri" panose="020F0502020204030204" pitchFamily="34" charset="0"/>
              </a:rPr>
              <a:t> (UCSB) for designing the prototype GE2/1 readout board, Jerry Collins, Angelo </a:t>
            </a:r>
            <a:r>
              <a:rPr lang="en-US" sz="4800" b="0" dirty="0" err="1">
                <a:latin typeface="Calibri" panose="020F0502020204030204" pitchFamily="34" charset="0"/>
                <a:ea typeface="Calibri" panose="020F0502020204030204" pitchFamily="34" charset="0"/>
                <a:cs typeface="Calibri" panose="020F0502020204030204" pitchFamily="34" charset="0"/>
              </a:rPr>
              <a:t>Lucciola</a:t>
            </a:r>
            <a:r>
              <a:rPr lang="en-US" sz="4800" b="0" dirty="0">
                <a:latin typeface="Calibri" panose="020F0502020204030204" pitchFamily="34" charset="0"/>
                <a:ea typeface="Calibri" panose="020F0502020204030204" pitchFamily="34" charset="0"/>
                <a:cs typeface="Calibri" panose="020F0502020204030204" pitchFamily="34" charset="0"/>
              </a:rPr>
              <a:t>, John Hammond, Stephen </a:t>
            </a:r>
            <a:r>
              <a:rPr lang="en-US" sz="4800" b="0" dirty="0" err="1">
                <a:latin typeface="Calibri" panose="020F0502020204030204" pitchFamily="34" charset="0"/>
                <a:ea typeface="Calibri" panose="020F0502020204030204" pitchFamily="34" charset="0"/>
                <a:cs typeface="Calibri" panose="020F0502020204030204" pitchFamily="34" charset="0"/>
              </a:rPr>
              <a:t>Butalla</a:t>
            </a:r>
            <a:r>
              <a:rPr lang="en-US" sz="4800" b="0" dirty="0">
                <a:latin typeface="Calibri" panose="020F0502020204030204" pitchFamily="34" charset="0"/>
                <a:ea typeface="Calibri" panose="020F0502020204030204" pitchFamily="34" charset="0"/>
                <a:cs typeface="Calibri" panose="020F0502020204030204" pitchFamily="34" charset="0"/>
              </a:rPr>
              <a:t>, and Michael </a:t>
            </a:r>
            <a:r>
              <a:rPr lang="en-US" sz="4800" b="0" dirty="0" err="1">
                <a:latin typeface="Calibri" panose="020F0502020204030204" pitchFamily="34" charset="0"/>
                <a:ea typeface="Calibri" panose="020F0502020204030204" pitchFamily="34" charset="0"/>
                <a:cs typeface="Calibri" panose="020F0502020204030204" pitchFamily="34" charset="0"/>
              </a:rPr>
              <a:t>Werbiskis</a:t>
            </a:r>
            <a:r>
              <a:rPr lang="en-US" sz="4800" b="0" dirty="0">
                <a:latin typeface="Calibri" panose="020F0502020204030204" pitchFamily="34" charset="0"/>
                <a:ea typeface="Calibri" panose="020F0502020204030204" pitchFamily="34" charset="0"/>
                <a:cs typeface="Calibri" panose="020F0502020204030204" pitchFamily="34" charset="0"/>
              </a:rPr>
              <a:t> for their help with the interstrip capacitance measurements.</a:t>
            </a:r>
            <a:endParaRPr lang="en-US" sz="48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E091611C-CDB8-2140-AA84-DFB6DD690BD0}"/>
              </a:ext>
            </a:extLst>
          </p:cNvPr>
          <p:cNvSpPr/>
          <p:nvPr/>
        </p:nvSpPr>
        <p:spPr>
          <a:xfrm>
            <a:off x="17218152" y="35845837"/>
            <a:ext cx="25431378" cy="2289025"/>
          </a:xfrm>
          <a:prstGeom prst="rect">
            <a:avLst/>
          </a:prstGeom>
        </p:spPr>
        <p:txBody>
          <a:bodyPr wrap="square">
            <a:spAutoFit/>
          </a:bodyPr>
          <a:lstStyle/>
          <a:p>
            <a:pPr marL="0" marR="0">
              <a:lnSpc>
                <a:spcPct val="107000"/>
              </a:lnSpc>
              <a:spcBef>
                <a:spcPts val="0"/>
              </a:spcBef>
              <a:spcAft>
                <a:spcPts val="800"/>
              </a:spcAft>
            </a:pPr>
            <a:r>
              <a:rPr lang="en-US" sz="4400" dirty="0">
                <a:latin typeface="Calibri" panose="020F0502020204030204" pitchFamily="34" charset="0"/>
                <a:ea typeface="Calibri" panose="020F0502020204030204" pitchFamily="34" charset="0"/>
                <a:cs typeface="Calibri" panose="020F0502020204030204" pitchFamily="34" charset="0"/>
              </a:rPr>
              <a:t>References</a:t>
            </a:r>
            <a:r>
              <a:rPr lang="en-US" sz="3600" dirty="0">
                <a:latin typeface="+mj-lt"/>
                <a:ea typeface="Calibri" panose="020F0502020204030204" pitchFamily="34" charset="0"/>
                <a:cs typeface="Times New Roman" panose="02020603050405020304" pitchFamily="18" charset="0"/>
              </a:rPr>
              <a:t>: </a:t>
            </a:r>
          </a:p>
          <a:p>
            <a:pPr>
              <a:spcAft>
                <a:spcPts val="600"/>
              </a:spcAft>
            </a:pPr>
            <a:r>
              <a:rPr lang="en-US" sz="2800" b="0" dirty="0">
                <a:latin typeface="Calibri" panose="020F0502020204030204" pitchFamily="34" charset="0"/>
                <a:cs typeface="Calibri" panose="020F0502020204030204" pitchFamily="34" charset="0"/>
              </a:rPr>
              <a:t>[1] S. </a:t>
            </a:r>
            <a:r>
              <a:rPr lang="en-US" sz="2800" b="0" dirty="0" err="1">
                <a:latin typeface="Calibri" panose="020F0502020204030204" pitchFamily="34" charset="0"/>
                <a:cs typeface="Calibri" panose="020F0502020204030204" pitchFamily="34" charset="0"/>
              </a:rPr>
              <a:t>Butalla</a:t>
            </a:r>
            <a:r>
              <a:rPr lang="en-US" sz="2800" b="0" dirty="0">
                <a:latin typeface="Calibri" panose="020F0502020204030204" pitchFamily="34" charset="0"/>
                <a:cs typeface="Calibri" panose="020F0502020204030204" pitchFamily="34" charset="0"/>
              </a:rPr>
              <a:t> &amp; M. Hohlmann, "Calculation and Measurement of the Interstrip Capacitance on the Readout Board of the GE2/1 GEM Detector," </a:t>
            </a:r>
            <a:r>
              <a:rPr lang="en-US" sz="2800" b="0" i="1" dirty="0">
                <a:latin typeface="Calibri" panose="020F0502020204030204" pitchFamily="34" charset="0"/>
                <a:cs typeface="Calibri" panose="020F0502020204030204" pitchFamily="34" charset="0"/>
              </a:rPr>
              <a:t>83rd Florida Academy of Sciences Meeting</a:t>
            </a:r>
            <a:r>
              <a:rPr lang="en-US" sz="2800" b="0" dirty="0">
                <a:latin typeface="Calibri" panose="020F0502020204030204" pitchFamily="34" charset="0"/>
                <a:cs typeface="Calibri" panose="020F0502020204030204" pitchFamily="34" charset="0"/>
              </a:rPr>
              <a:t>, 2019. </a:t>
            </a:r>
          </a:p>
          <a:p>
            <a:pPr>
              <a:spcAft>
                <a:spcPts val="600"/>
              </a:spcAft>
            </a:pPr>
            <a:r>
              <a:rPr lang="en-US" sz="2800" b="0" dirty="0">
                <a:latin typeface="Calibri" panose="020F0502020204030204" pitchFamily="34" charset="0"/>
                <a:cs typeface="Calibri" panose="020F0502020204030204" pitchFamily="34" charset="0"/>
              </a:rPr>
              <a:t>[2] CMS Collaboration, “The Phase-2 Upgrade of the CMS Muon Detectors Technical Design Report,” Technical Report CERN-LHCC-2017-012, CMS-TDR-016, CERN, 2017.  </a:t>
            </a:r>
            <a:endParaRPr lang="en-US" sz="28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FC272ADF-DD30-5E41-ADDF-F839A8B89D2D}"/>
              </a:ext>
            </a:extLst>
          </p:cNvPr>
          <p:cNvSpPr/>
          <p:nvPr/>
        </p:nvSpPr>
        <p:spPr>
          <a:xfrm>
            <a:off x="846006" y="23915519"/>
            <a:ext cx="14406511" cy="13690736"/>
          </a:xfrm>
          <a:prstGeom prst="rect">
            <a:avLst/>
          </a:prstGeom>
        </p:spPr>
        <p:txBody>
          <a:bodyPr wrap="square">
            <a:spAutoFit/>
          </a:bodyPr>
          <a:lstStyle/>
          <a:p>
            <a:pPr algn="ctr">
              <a:lnSpc>
                <a:spcPct val="107000"/>
              </a:lnSpc>
              <a:spcBef>
                <a:spcPts val="0"/>
              </a:spcBef>
              <a:spcAft>
                <a:spcPts val="0"/>
              </a:spcAft>
            </a:pPr>
            <a:r>
              <a:rPr lang="en-US" sz="6000" dirty="0">
                <a:latin typeface="Calibri" panose="020F0502020204030204" pitchFamily="34" charset="0"/>
                <a:ea typeface="Calibri" panose="020F0502020204030204" pitchFamily="34" charset="0"/>
                <a:cs typeface="Calibri" panose="020F0502020204030204" pitchFamily="34" charset="0"/>
              </a:rPr>
              <a:t>Methods</a:t>
            </a:r>
            <a:r>
              <a:rPr lang="en-US" sz="6000" dirty="0">
                <a:ea typeface="Calibri" panose="020F0502020204030204" pitchFamily="34" charset="0"/>
                <a:cs typeface="Times New Roman" panose="02020603050405020304" pitchFamily="18" charset="0"/>
              </a:rPr>
              <a:t>: </a:t>
            </a:r>
            <a:endParaRPr lang="en-US" sz="6000" b="0" dirty="0">
              <a:latin typeface="+mj-lt"/>
              <a:ea typeface="Calibri" panose="020F0502020204030204" pitchFamily="34" charset="0"/>
              <a:cs typeface="Times New Roman" panose="02020603050405020304" pitchFamily="18" charset="0"/>
            </a:endParaRPr>
          </a:p>
          <a:p>
            <a:pPr marL="685800" marR="0" lvl="0" indent="-685800" algn="just">
              <a:lnSpc>
                <a:spcPct val="107000"/>
              </a:lnSpc>
              <a:spcBef>
                <a:spcPts val="0"/>
              </a:spcBef>
              <a:spcAft>
                <a:spcPts val="0"/>
              </a:spcAft>
              <a:buFont typeface="Calibri" panose="020F0502020204030204" pitchFamily="34" charset="0"/>
              <a:buChar char="-"/>
            </a:pPr>
            <a:r>
              <a:rPr lang="en-US" sz="4800" b="0" dirty="0">
                <a:latin typeface="Calibri" panose="020F0502020204030204" pitchFamily="34" charset="0"/>
                <a:ea typeface="Calibri" panose="020F0502020204030204" pitchFamily="34" charset="0"/>
                <a:cs typeface="Calibri" panose="020F0502020204030204" pitchFamily="34" charset="0"/>
              </a:rPr>
              <a:t>8-22 measurements were made in each sector with the copper plane using an Excelvan m6013 capacitance meter set to picofarad range (See Figure 1).</a:t>
            </a:r>
          </a:p>
          <a:p>
            <a:pPr marL="685800" marR="0" lvl="0" indent="-685800" algn="just">
              <a:lnSpc>
                <a:spcPct val="107000"/>
              </a:lnSpc>
              <a:spcBef>
                <a:spcPts val="0"/>
              </a:spcBef>
              <a:spcAft>
                <a:spcPts val="0"/>
              </a:spcAft>
              <a:buFont typeface="Calibri" panose="020F0502020204030204" pitchFamily="34" charset="0"/>
              <a:buChar char="-"/>
            </a:pPr>
            <a:r>
              <a:rPr lang="en-US" sz="4800" b="0" dirty="0">
                <a:latin typeface="Calibri" panose="020F0502020204030204" pitchFamily="34" charset="0"/>
                <a:ea typeface="Calibri" panose="020F0502020204030204" pitchFamily="34" charset="0"/>
                <a:cs typeface="Calibri" panose="020F0502020204030204" pitchFamily="34" charset="0"/>
              </a:rPr>
              <a:t>Measurements without the copper plane were obtained from the FAS presentation</a:t>
            </a:r>
            <a:r>
              <a:rPr lang="en-US" sz="4800" b="0" baseline="30000" dirty="0">
                <a:latin typeface="Calibri" panose="020F0502020204030204" pitchFamily="34" charset="0"/>
                <a:ea typeface="Calibri" panose="020F0502020204030204" pitchFamily="34" charset="0"/>
                <a:cs typeface="Calibri" panose="020F0502020204030204" pitchFamily="34" charset="0"/>
              </a:rPr>
              <a:t>[1]</a:t>
            </a:r>
            <a:r>
              <a:rPr lang="en-US" sz="4800" b="0" dirty="0">
                <a:latin typeface="Calibri" panose="020F0502020204030204" pitchFamily="34" charset="0"/>
                <a:ea typeface="Calibri" panose="020F0502020204030204" pitchFamily="34" charset="0"/>
                <a:cs typeface="Calibri" panose="020F0502020204030204" pitchFamily="34" charset="0"/>
              </a:rPr>
              <a:t>. </a:t>
            </a:r>
          </a:p>
          <a:p>
            <a:pPr marL="685800" marR="0" lvl="0" indent="-685800" algn="just">
              <a:lnSpc>
                <a:spcPct val="107000"/>
              </a:lnSpc>
              <a:spcBef>
                <a:spcPts val="0"/>
              </a:spcBef>
              <a:spcAft>
                <a:spcPts val="0"/>
              </a:spcAft>
              <a:buFont typeface="Calibri" panose="020F0502020204030204" pitchFamily="34" charset="0"/>
              <a:buChar char="-"/>
            </a:pPr>
            <a:r>
              <a:rPr lang="en-US" sz="4800" b="0" dirty="0">
                <a:latin typeface="Calibri" panose="020F0502020204030204" pitchFamily="34" charset="0"/>
                <a:cs typeface="Calibri" panose="020F0502020204030204" pitchFamily="34" charset="0"/>
              </a:rPr>
              <a:t>For each strip pair, one person held the capacitance probes 1 cm away from the strips, and another person zeroed the meter. The probes were placed on the two strips and the capacitance was recorded. This process was repeated 4 times for every strip pair.</a:t>
            </a:r>
          </a:p>
          <a:p>
            <a:pPr marL="685800" marR="0" lvl="0" indent="-685800" algn="just">
              <a:lnSpc>
                <a:spcPct val="107000"/>
              </a:lnSpc>
              <a:spcBef>
                <a:spcPts val="0"/>
              </a:spcBef>
              <a:spcAft>
                <a:spcPts val="0"/>
              </a:spcAft>
              <a:buFont typeface="Calibri" panose="020F0502020204030204" pitchFamily="34" charset="0"/>
              <a:buChar char="-"/>
            </a:pPr>
            <a:r>
              <a:rPr lang="en-US" sz="4800" b="0" dirty="0">
                <a:latin typeface="Calibri" panose="020F0502020204030204" pitchFamily="34" charset="0"/>
                <a:cs typeface="Calibri" panose="020F0502020204030204" pitchFamily="34" charset="0"/>
              </a:rPr>
              <a:t>A </a:t>
            </a:r>
            <a:r>
              <a:rPr lang="en-US" sz="4800" b="0" dirty="0">
                <a:latin typeface="Calibri" panose="020F0502020204030204" pitchFamily="34" charset="0"/>
                <a:ea typeface="Calibri" panose="020F0502020204030204" pitchFamily="34" charset="0"/>
                <a:cs typeface="Calibri" panose="020F0502020204030204" pitchFamily="34" charset="0"/>
              </a:rPr>
              <a:t>copper plane was added 1mm below the board to simulate the third GEM foil, and the measurement procedure was repeated.</a:t>
            </a:r>
          </a:p>
          <a:p>
            <a:pPr marL="685800" marR="0" lvl="0" indent="-685800" algn="just">
              <a:lnSpc>
                <a:spcPct val="107000"/>
              </a:lnSpc>
              <a:spcBef>
                <a:spcPts val="0"/>
              </a:spcBef>
              <a:spcAft>
                <a:spcPts val="800"/>
              </a:spcAft>
              <a:buFont typeface="Calibri" panose="020F0502020204030204" pitchFamily="34" charset="0"/>
              <a:buChar char="-"/>
            </a:pPr>
            <a:r>
              <a:rPr lang="en-US" sz="4800" b="0" dirty="0">
                <a:latin typeface="Calibri" panose="020F0502020204030204" pitchFamily="34" charset="0"/>
                <a:ea typeface="Calibri" panose="020F0502020204030204" pitchFamily="34" charset="0"/>
                <a:cs typeface="Calibri" panose="020F0502020204030204" pitchFamily="34" charset="0"/>
              </a:rPr>
              <a:t>A weighted average and standard deviation was calculated for each sector.</a:t>
            </a:r>
            <a:endParaRPr lang="en-US" sz="48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06F64B0E-03C6-9E48-B790-5435767BBDC7}"/>
              </a:ext>
            </a:extLst>
          </p:cNvPr>
          <p:cNvSpPr/>
          <p:nvPr/>
        </p:nvSpPr>
        <p:spPr>
          <a:xfrm>
            <a:off x="1458029" y="14755711"/>
            <a:ext cx="14258424" cy="9841605"/>
          </a:xfrm>
          <a:prstGeom prst="rect">
            <a:avLst/>
          </a:prstGeom>
        </p:spPr>
        <p:txBody>
          <a:bodyPr wrap="square">
            <a:spAutoFit/>
          </a:bodyPr>
          <a:lstStyle/>
          <a:p>
            <a:pPr marL="0" marR="0" algn="ctr">
              <a:lnSpc>
                <a:spcPct val="107000"/>
              </a:lnSpc>
              <a:spcBef>
                <a:spcPts val="0"/>
              </a:spcBef>
              <a:spcAft>
                <a:spcPts val="800"/>
              </a:spcAft>
            </a:pPr>
            <a:r>
              <a:rPr lang="en-US" sz="6000" dirty="0">
                <a:latin typeface="Calibri" panose="020F0502020204030204" pitchFamily="34" charset="0"/>
                <a:ea typeface="Calibri" panose="020F0502020204030204" pitchFamily="34" charset="0"/>
                <a:cs typeface="Calibri" panose="020F0502020204030204" pitchFamily="34" charset="0"/>
              </a:rPr>
              <a:t>Background</a:t>
            </a:r>
            <a:r>
              <a:rPr lang="en-US" sz="6000" dirty="0">
                <a:latin typeface="+mj-lt"/>
                <a:ea typeface="Calibri" panose="020F0502020204030204" pitchFamily="34" charset="0"/>
                <a:cs typeface="Times New Roman" panose="02020603050405020304" pitchFamily="18" charset="0"/>
              </a:rPr>
              <a:t>:</a:t>
            </a:r>
            <a:r>
              <a:rPr lang="en-US" sz="4400" u="sng" dirty="0">
                <a:latin typeface="Calibri" panose="020F0502020204030204" pitchFamily="34" charset="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4800" b="0" dirty="0">
                <a:latin typeface="Calibri" panose="020F0502020204030204" pitchFamily="34" charset="0"/>
                <a:cs typeface="Calibri" panose="020F0502020204030204" pitchFamily="34" charset="0"/>
              </a:rPr>
              <a:t>The Phase II upgrade of the CMS will prepare the experiment for the high luminosity LHC. Without upgrading the muon system, the increased muon rate will saturate the L1 triggers. The second generation of GEM detectors, GE2/1, will serve as another measurement of the position and momentum of particles</a:t>
            </a:r>
            <a:r>
              <a:rPr lang="en-US" sz="4800" b="0" baseline="30000" dirty="0">
                <a:latin typeface="Calibri" panose="020F0502020204030204" pitchFamily="34" charset="0"/>
                <a:cs typeface="Calibri" panose="020F0502020204030204" pitchFamily="34" charset="0"/>
              </a:rPr>
              <a:t>[2]</a:t>
            </a:r>
            <a:r>
              <a:rPr lang="en-US" sz="4800" b="0" dirty="0">
                <a:latin typeface="Calibri" panose="020F0502020204030204" pitchFamily="34" charset="0"/>
                <a:cs typeface="Calibri" panose="020F0502020204030204" pitchFamily="34" charset="0"/>
              </a:rPr>
              <a:t>. The goal of improving any detector is to maximize the signal to noise ratio. The sector geometry that minimizes the interstrip capacitance will also minimize the noise and maximize the signal to noise ratio.</a:t>
            </a:r>
            <a:r>
              <a:rPr lang="en-US" sz="4800" b="0" dirty="0">
                <a:latin typeface="Calibri" panose="020F0502020204030204" pitchFamily="34" charset="0"/>
                <a:ea typeface="Calibri" panose="020F0502020204030204" pitchFamily="34" charset="0"/>
                <a:cs typeface="Calibri" panose="020F0502020204030204" pitchFamily="34" charset="0"/>
              </a:rPr>
              <a:t> </a:t>
            </a:r>
          </a:p>
        </p:txBody>
      </p:sp>
      <p:sp>
        <p:nvSpPr>
          <p:cNvPr id="30" name="Rectangle 29">
            <a:extLst>
              <a:ext uri="{FF2B5EF4-FFF2-40B4-BE49-F238E27FC236}">
                <a16:creationId xmlns:a16="http://schemas.microsoft.com/office/drawing/2014/main" id="{D1BCF765-C2F5-1B4F-833F-151BEA596C5A}"/>
              </a:ext>
            </a:extLst>
          </p:cNvPr>
          <p:cNvSpPr/>
          <p:nvPr/>
        </p:nvSpPr>
        <p:spPr>
          <a:xfrm>
            <a:off x="27585638" y="21883758"/>
            <a:ext cx="15105805" cy="9174691"/>
          </a:xfrm>
          <a:prstGeom prst="rect">
            <a:avLst/>
          </a:prstGeom>
        </p:spPr>
        <p:txBody>
          <a:bodyPr wrap="square">
            <a:spAutoFit/>
          </a:bodyPr>
          <a:lstStyle/>
          <a:p>
            <a:pPr marR="0" algn="ctr">
              <a:lnSpc>
                <a:spcPct val="107000"/>
              </a:lnSpc>
              <a:spcBef>
                <a:spcPts val="0"/>
              </a:spcBef>
              <a:spcAft>
                <a:spcPts val="1800"/>
              </a:spcAft>
            </a:pPr>
            <a:r>
              <a:rPr lang="en-US" sz="6000" dirty="0">
                <a:latin typeface="Calibri" panose="020F0502020204030204" pitchFamily="34" charset="0"/>
                <a:ea typeface="Calibri" panose="020F0502020204030204" pitchFamily="34" charset="0"/>
                <a:cs typeface="Calibri" panose="020F0502020204030204" pitchFamily="34" charset="0"/>
              </a:rPr>
              <a:t>Conclusion and Further Work</a:t>
            </a:r>
            <a:r>
              <a:rPr lang="en-US" sz="6000" dirty="0">
                <a:latin typeface="+mj-lt"/>
                <a:ea typeface="Calibri" panose="020F0502020204030204" pitchFamily="34" charset="0"/>
                <a:cs typeface="Times New Roman" panose="02020603050405020304" pitchFamily="18" charset="0"/>
              </a:rPr>
              <a:t>:</a:t>
            </a:r>
          </a:p>
          <a:p>
            <a:pPr marL="685800" marR="0" lvl="0" indent="-685800" algn="just">
              <a:lnSpc>
                <a:spcPct val="107000"/>
              </a:lnSpc>
              <a:spcBef>
                <a:spcPts val="0"/>
              </a:spcBef>
              <a:spcAft>
                <a:spcPts val="0"/>
              </a:spcAft>
              <a:buFont typeface="Calibri" panose="020F0502020204030204" pitchFamily="34" charset="0"/>
              <a:buChar char="-"/>
            </a:pPr>
            <a:r>
              <a:rPr lang="en-US" sz="4800" b="0" dirty="0">
                <a:latin typeface="Calibri" panose="020F0502020204030204" pitchFamily="34" charset="0"/>
                <a:ea typeface="Calibri" panose="020F0502020204030204" pitchFamily="34" charset="0"/>
                <a:cs typeface="Calibri" panose="020F0502020204030204" pitchFamily="34" charset="0"/>
              </a:rPr>
              <a:t>Sector 3 is the best design for M4 with a capacitance of </a:t>
            </a:r>
            <a:r>
              <a:rPr lang="en-US" sz="4800" b="0" dirty="0">
                <a:latin typeface="Calibri" panose="020F0502020204030204" pitchFamily="34" charset="0"/>
                <a:cs typeface="Calibri" panose="020F0502020204030204" pitchFamily="34" charset="0"/>
              </a:rPr>
              <a:t>15.32±0.03pF </a:t>
            </a:r>
            <a:r>
              <a:rPr lang="en-US" sz="4800" b="0" dirty="0">
                <a:latin typeface="Calibri" panose="020F0502020204030204" pitchFamily="34" charset="0"/>
                <a:ea typeface="Calibri" panose="020F0502020204030204" pitchFamily="34" charset="0"/>
                <a:cs typeface="Calibri" panose="020F0502020204030204" pitchFamily="34" charset="0"/>
              </a:rPr>
              <a:t>(See Figure 3).</a:t>
            </a:r>
          </a:p>
          <a:p>
            <a:pPr marL="685800" marR="0" lvl="0" indent="-685800" algn="just">
              <a:lnSpc>
                <a:spcPct val="107000"/>
              </a:lnSpc>
              <a:spcBef>
                <a:spcPts val="0"/>
              </a:spcBef>
              <a:spcAft>
                <a:spcPts val="0"/>
              </a:spcAft>
              <a:buFont typeface="Calibri" panose="020F0502020204030204" pitchFamily="34" charset="0"/>
              <a:buChar char="-"/>
            </a:pPr>
            <a:r>
              <a:rPr lang="en-US" sz="4800" b="0" dirty="0">
                <a:latin typeface="Calibri" panose="020F0502020204030204" pitchFamily="34" charset="0"/>
                <a:ea typeface="Calibri" panose="020F0502020204030204" pitchFamily="34" charset="0"/>
                <a:cs typeface="Calibri" panose="020F0502020204030204" pitchFamily="34" charset="0"/>
              </a:rPr>
              <a:t>Sector 9 is the best design M1 with a capacitance of </a:t>
            </a:r>
            <a:r>
              <a:rPr lang="en-US" sz="4800" b="0" dirty="0">
                <a:latin typeface="Calibri" panose="020F0502020204030204" pitchFamily="34" charset="0"/>
                <a:cs typeface="Calibri" panose="020F0502020204030204" pitchFamily="34" charset="0"/>
              </a:rPr>
              <a:t>9.32±0.05pF </a:t>
            </a:r>
            <a:r>
              <a:rPr lang="en-US" sz="4800" b="0" dirty="0">
                <a:latin typeface="Calibri" panose="020F0502020204030204" pitchFamily="34" charset="0"/>
                <a:ea typeface="Calibri" panose="020F0502020204030204" pitchFamily="34" charset="0"/>
                <a:cs typeface="Calibri" panose="020F0502020204030204" pitchFamily="34" charset="0"/>
              </a:rPr>
              <a:t>(See Figure 4).</a:t>
            </a:r>
          </a:p>
          <a:p>
            <a:pPr marL="685800" marR="0" lvl="0" indent="-685800" algn="just">
              <a:lnSpc>
                <a:spcPct val="107000"/>
              </a:lnSpc>
              <a:spcBef>
                <a:spcPts val="0"/>
              </a:spcBef>
              <a:spcAft>
                <a:spcPts val="0"/>
              </a:spcAft>
              <a:buFont typeface="Calibri" panose="020F0502020204030204" pitchFamily="34" charset="0"/>
              <a:buChar char="-"/>
            </a:pPr>
            <a:r>
              <a:rPr lang="en-US" sz="4800" b="0" dirty="0">
                <a:latin typeface="Calibri" panose="020F0502020204030204" pitchFamily="34" charset="0"/>
                <a:ea typeface="Calibri" panose="020F0502020204030204" pitchFamily="34" charset="0"/>
                <a:cs typeface="Calibri" panose="020F0502020204030204" pitchFamily="34" charset="0"/>
              </a:rPr>
              <a:t>The measurements agree with the calculations, but there is a 30% discrepancy resulting from the simplicity of the model</a:t>
            </a:r>
            <a:r>
              <a:rPr lang="en-US" sz="4800" b="0" baseline="30000" dirty="0">
                <a:latin typeface="Calibri" panose="020F0502020204030204" pitchFamily="34" charset="0"/>
                <a:ea typeface="Calibri" panose="020F0502020204030204" pitchFamily="34" charset="0"/>
                <a:cs typeface="Calibri" panose="020F0502020204030204" pitchFamily="34" charset="0"/>
              </a:rPr>
              <a:t>[2]</a:t>
            </a:r>
            <a:r>
              <a:rPr lang="en-US" sz="4800" b="0" dirty="0">
                <a:latin typeface="Calibri" panose="020F0502020204030204" pitchFamily="34" charset="0"/>
                <a:ea typeface="Calibri" panose="020F0502020204030204" pitchFamily="34" charset="0"/>
                <a:cs typeface="Calibri" panose="020F0502020204030204" pitchFamily="34" charset="0"/>
              </a:rPr>
              <a:t>. </a:t>
            </a:r>
          </a:p>
          <a:p>
            <a:pPr marL="685800" marR="0" lvl="0" indent="-685800" algn="just">
              <a:lnSpc>
                <a:spcPct val="107000"/>
              </a:lnSpc>
              <a:spcBef>
                <a:spcPts val="0"/>
              </a:spcBef>
              <a:spcAft>
                <a:spcPts val="800"/>
              </a:spcAft>
              <a:buFont typeface="Calibri" panose="020F0502020204030204" pitchFamily="34" charset="0"/>
              <a:buChar char="-"/>
            </a:pPr>
            <a:r>
              <a:rPr lang="en-US" sz="4800" b="0" dirty="0">
                <a:latin typeface="Calibri" panose="020F0502020204030204" pitchFamily="34" charset="0"/>
                <a:ea typeface="Calibri" panose="020F0502020204030204" pitchFamily="34" charset="0"/>
                <a:cs typeface="Calibri" panose="020F0502020204030204" pitchFamily="34" charset="0"/>
              </a:rPr>
              <a:t>Closed-form analytical solution for capacitance with GEM foil is doubtful, further work could include making a simulation to calculate theoretical interstrip capacitance</a:t>
            </a:r>
            <a:r>
              <a:rPr lang="en-US" sz="4800" b="0" dirty="0">
                <a:latin typeface="+mj-lt"/>
                <a:ea typeface="Calibri" panose="020F0502020204030204" pitchFamily="34" charset="0"/>
                <a:cs typeface="Times New Roman" panose="02020603050405020304" pitchFamily="18" charset="0"/>
              </a:rPr>
              <a:t>.</a:t>
            </a:r>
            <a:endParaRPr lang="en-US" sz="4800" b="0"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CD6342E-2E2C-9E49-A7D2-939715E9B79D}"/>
              </a:ext>
            </a:extLst>
          </p:cNvPr>
          <p:cNvSpPr txBox="1"/>
          <p:nvPr/>
        </p:nvSpPr>
        <p:spPr>
          <a:xfrm>
            <a:off x="18288000" y="25454294"/>
            <a:ext cx="8598788" cy="1077218"/>
          </a:xfrm>
          <a:prstGeom prst="rect">
            <a:avLst/>
          </a:prstGeom>
          <a:noFill/>
        </p:spPr>
        <p:txBody>
          <a:bodyPr wrap="square" rtlCol="0">
            <a:spAutoFit/>
          </a:bodyPr>
          <a:lstStyle/>
          <a:p>
            <a:r>
              <a:rPr lang="en-US" sz="3200" b="0" dirty="0">
                <a:latin typeface="Calibri" panose="020F0502020204030204" pitchFamily="34" charset="0"/>
                <a:cs typeface="Calibri" panose="020F0502020204030204" pitchFamily="34" charset="0"/>
              </a:rPr>
              <a:t>Figure 2: Interstrip Capacitance as a function of strip number for all M4 sectors.</a:t>
            </a:r>
          </a:p>
        </p:txBody>
      </p:sp>
      <p:sp>
        <p:nvSpPr>
          <p:cNvPr id="4" name="TextBox 3">
            <a:extLst>
              <a:ext uri="{FF2B5EF4-FFF2-40B4-BE49-F238E27FC236}">
                <a16:creationId xmlns:a16="http://schemas.microsoft.com/office/drawing/2014/main" id="{0ADD79A6-852C-614B-B9CF-909E01E21EB3}"/>
              </a:ext>
            </a:extLst>
          </p:cNvPr>
          <p:cNvSpPr txBox="1"/>
          <p:nvPr/>
        </p:nvSpPr>
        <p:spPr>
          <a:xfrm>
            <a:off x="14808245" y="33100559"/>
            <a:ext cx="13252218" cy="584775"/>
          </a:xfrm>
          <a:prstGeom prst="rect">
            <a:avLst/>
          </a:prstGeom>
          <a:noFill/>
        </p:spPr>
        <p:txBody>
          <a:bodyPr wrap="none" rtlCol="0">
            <a:spAutoFit/>
          </a:bodyPr>
          <a:lstStyle/>
          <a:p>
            <a:r>
              <a:rPr lang="en-US" sz="3200" b="0" dirty="0">
                <a:latin typeface="Calibri" panose="020F0502020204030204" pitchFamily="34" charset="0"/>
                <a:cs typeface="Calibri" panose="020F0502020204030204" pitchFamily="34" charset="0"/>
              </a:rPr>
              <a:t>Figure 3: Interstrip capacitance as a function of strip number for all M1 Sectors</a:t>
            </a:r>
          </a:p>
        </p:txBody>
      </p:sp>
      <p:pic>
        <p:nvPicPr>
          <p:cNvPr id="1026" name="Picture 2" descr="page8image3812960">
            <a:extLst>
              <a:ext uri="{FF2B5EF4-FFF2-40B4-BE49-F238E27FC236}">
                <a16:creationId xmlns:a16="http://schemas.microsoft.com/office/drawing/2014/main" id="{08246B34-59F6-C947-A0DE-C68335DEF3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9675278" y="3555182"/>
            <a:ext cx="4382643" cy="114380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400FEDC-E29C-E24D-9439-D46DEF68AD35}"/>
              </a:ext>
            </a:extLst>
          </p:cNvPr>
          <p:cNvSpPr txBox="1"/>
          <p:nvPr/>
        </p:nvSpPr>
        <p:spPr>
          <a:xfrm>
            <a:off x="16147561" y="11315095"/>
            <a:ext cx="11728848" cy="1323439"/>
          </a:xfrm>
          <a:prstGeom prst="rect">
            <a:avLst/>
          </a:prstGeom>
          <a:noFill/>
        </p:spPr>
        <p:txBody>
          <a:bodyPr wrap="square" rtlCol="0">
            <a:spAutoFit/>
          </a:bodyPr>
          <a:lstStyle/>
          <a:p>
            <a:pPr algn="just"/>
            <a:r>
              <a:rPr lang="en-US" sz="4800" dirty="0">
                <a:latin typeface="+mj-lt"/>
                <a:cs typeface="Calibri" panose="020F0502020204030204" pitchFamily="34" charset="0"/>
              </a:rPr>
              <a:t> </a:t>
            </a:r>
            <a:r>
              <a:rPr lang="en-US" sz="3200" b="0" dirty="0">
                <a:latin typeface="Calibri" panose="020F0502020204030204" pitchFamily="34" charset="0"/>
                <a:cs typeface="Calibri" panose="020F0502020204030204" pitchFamily="34" charset="0"/>
              </a:rPr>
              <a:t>Figure 1: The trace and strip pair geometries of the readout board [2].</a:t>
            </a:r>
          </a:p>
        </p:txBody>
      </p:sp>
      <p:pic>
        <p:nvPicPr>
          <p:cNvPr id="7" name="Picture 6">
            <a:extLst>
              <a:ext uri="{FF2B5EF4-FFF2-40B4-BE49-F238E27FC236}">
                <a16:creationId xmlns:a16="http://schemas.microsoft.com/office/drawing/2014/main" id="{A695C54F-C685-4F47-8EE5-F2DE703C00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57961" y="15965925"/>
            <a:ext cx="10523023" cy="5961849"/>
          </a:xfrm>
          <a:prstGeom prst="rect">
            <a:avLst/>
          </a:prstGeom>
        </p:spPr>
      </p:pic>
      <p:sp>
        <p:nvSpPr>
          <p:cNvPr id="26" name="TextBox 25">
            <a:extLst>
              <a:ext uri="{FF2B5EF4-FFF2-40B4-BE49-F238E27FC236}">
                <a16:creationId xmlns:a16="http://schemas.microsoft.com/office/drawing/2014/main" id="{80191966-1978-42B9-9D70-7290B7B6CEDF}"/>
              </a:ext>
            </a:extLst>
          </p:cNvPr>
          <p:cNvSpPr txBox="1"/>
          <p:nvPr/>
        </p:nvSpPr>
        <p:spPr>
          <a:xfrm>
            <a:off x="39024799" y="18775783"/>
            <a:ext cx="3839475" cy="2554545"/>
          </a:xfrm>
          <a:prstGeom prst="rect">
            <a:avLst/>
          </a:prstGeom>
          <a:noFill/>
        </p:spPr>
        <p:txBody>
          <a:bodyPr wrap="square" rtlCol="0">
            <a:spAutoFit/>
          </a:bodyPr>
          <a:lstStyle/>
          <a:p>
            <a:r>
              <a:rPr lang="en-US" sz="3200" b="0" dirty="0">
                <a:latin typeface="Calibri" panose="020F0502020204030204" pitchFamily="34" charset="0"/>
                <a:cs typeface="Calibri" panose="020F0502020204030204" pitchFamily="34" charset="0"/>
              </a:rPr>
              <a:t>Figure 4: Sector 7 shows noticeable dip in interstrip capacitance in the middle of the sector</a:t>
            </a:r>
          </a:p>
        </p:txBody>
      </p:sp>
      <p:pic>
        <p:nvPicPr>
          <p:cNvPr id="24" name="Picture 23">
            <a:extLst>
              <a:ext uri="{FF2B5EF4-FFF2-40B4-BE49-F238E27FC236}">
                <a16:creationId xmlns:a16="http://schemas.microsoft.com/office/drawing/2014/main" id="{E14404A9-D093-45AB-B0E2-51C497213DB9}"/>
              </a:ext>
            </a:extLst>
          </p:cNvPr>
          <p:cNvPicPr>
            <a:picLocks noChangeAspect="1"/>
          </p:cNvPicPr>
          <p:nvPr/>
        </p:nvPicPr>
        <p:blipFill>
          <a:blip r:embed="rId7"/>
          <a:stretch>
            <a:fillRect/>
          </a:stretch>
        </p:blipFill>
        <p:spPr>
          <a:xfrm>
            <a:off x="16147561" y="19157311"/>
            <a:ext cx="11351250" cy="6409313"/>
          </a:xfrm>
          <a:prstGeom prst="rect">
            <a:avLst/>
          </a:prstGeom>
        </p:spPr>
      </p:pic>
      <p:pic>
        <p:nvPicPr>
          <p:cNvPr id="27" name="Picture 26">
            <a:extLst>
              <a:ext uri="{FF2B5EF4-FFF2-40B4-BE49-F238E27FC236}">
                <a16:creationId xmlns:a16="http://schemas.microsoft.com/office/drawing/2014/main" id="{88445B32-8C73-4D7E-BE32-4F3880AADC95}"/>
              </a:ext>
            </a:extLst>
          </p:cNvPr>
          <p:cNvPicPr>
            <a:picLocks noChangeAspect="1"/>
          </p:cNvPicPr>
          <p:nvPr/>
        </p:nvPicPr>
        <p:blipFill>
          <a:blip r:embed="rId8"/>
          <a:stretch>
            <a:fillRect/>
          </a:stretch>
        </p:blipFill>
        <p:spPr>
          <a:xfrm>
            <a:off x="16147558" y="26663904"/>
            <a:ext cx="11351254" cy="6476386"/>
          </a:xfrm>
          <a:prstGeom prst="rect">
            <a:avLst/>
          </a:prstGeom>
        </p:spPr>
      </p:pic>
      <p:pic>
        <p:nvPicPr>
          <p:cNvPr id="29" name="Picture 28">
            <a:extLst>
              <a:ext uri="{FF2B5EF4-FFF2-40B4-BE49-F238E27FC236}">
                <a16:creationId xmlns:a16="http://schemas.microsoft.com/office/drawing/2014/main" id="{3BEE3A6D-303D-4EFB-8C60-1C30E5A79F90}"/>
              </a:ext>
            </a:extLst>
          </p:cNvPr>
          <p:cNvPicPr>
            <a:picLocks noChangeAspect="1"/>
          </p:cNvPicPr>
          <p:nvPr/>
        </p:nvPicPr>
        <p:blipFill>
          <a:blip r:embed="rId9"/>
          <a:stretch>
            <a:fillRect/>
          </a:stretch>
        </p:blipFill>
        <p:spPr>
          <a:xfrm>
            <a:off x="16147558" y="12911328"/>
            <a:ext cx="11351253" cy="4760203"/>
          </a:xfrm>
          <a:prstGeom prst="rect">
            <a:avLst/>
          </a:prstGeom>
        </p:spPr>
      </p:pic>
      <p:sp>
        <p:nvSpPr>
          <p:cNvPr id="6" name="TextBox 5">
            <a:extLst>
              <a:ext uri="{FF2B5EF4-FFF2-40B4-BE49-F238E27FC236}">
                <a16:creationId xmlns:a16="http://schemas.microsoft.com/office/drawing/2014/main" id="{80E621C1-2EB0-B746-80CF-044BB11FD0B0}"/>
              </a:ext>
            </a:extLst>
          </p:cNvPr>
          <p:cNvSpPr txBox="1"/>
          <p:nvPr/>
        </p:nvSpPr>
        <p:spPr>
          <a:xfrm>
            <a:off x="20621636" y="17601064"/>
            <a:ext cx="2780698" cy="584775"/>
          </a:xfrm>
          <a:prstGeom prst="rect">
            <a:avLst/>
          </a:prstGeom>
          <a:noFill/>
        </p:spPr>
        <p:txBody>
          <a:bodyPr wrap="none" rtlCol="0">
            <a:spAutoFit/>
          </a:bodyPr>
          <a:lstStyle/>
          <a:p>
            <a:r>
              <a:rPr lang="en-US" sz="3200" b="0" dirty="0">
                <a:latin typeface="Calibri" panose="020F0502020204030204" pitchFamily="34" charset="0"/>
                <a:cs typeface="Calibri" panose="020F0502020204030204" pitchFamily="34" charset="0"/>
              </a:rPr>
              <a:t>Table of Results</a:t>
            </a:r>
          </a:p>
        </p:txBody>
      </p:sp>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665413" rtl="0" eaLnBrk="1" fontAlgn="base" latinLnBrk="0" hangingPunct="1">
          <a:lnSpc>
            <a:spcPct val="100000"/>
          </a:lnSpc>
          <a:spcBef>
            <a:spcPct val="0"/>
          </a:spcBef>
          <a:spcAft>
            <a:spcPct val="0"/>
          </a:spcAft>
          <a:buClrTx/>
          <a:buSzTx/>
          <a:buFontTx/>
          <a:buNone/>
          <a:tabLst/>
          <a:defRPr kumimoji="0" lang="en-US" sz="5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665413" rtl="0" eaLnBrk="1" fontAlgn="base" latinLnBrk="0" hangingPunct="1">
          <a:lnSpc>
            <a:spcPct val="100000"/>
          </a:lnSpc>
          <a:spcBef>
            <a:spcPct val="0"/>
          </a:spcBef>
          <a:spcAft>
            <a:spcPct val="0"/>
          </a:spcAft>
          <a:buClrTx/>
          <a:buSzTx/>
          <a:buFontTx/>
          <a:buNone/>
          <a:tabLst/>
          <a:defRPr kumimoji="0" lang="en-US" sz="5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4924</TotalTime>
  <Words>551</Words>
  <Application>Microsoft Office PowerPoint</Application>
  <PresentationFormat>Custom</PresentationFormat>
  <Paragraphs>35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Florida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shopper</dc:creator>
  <cp:lastModifiedBy>Lisa Busto</cp:lastModifiedBy>
  <cp:revision>182</cp:revision>
  <cp:lastPrinted>2019-04-01T17:22:24Z</cp:lastPrinted>
  <dcterms:created xsi:type="dcterms:W3CDTF">2007-04-04T14:17:42Z</dcterms:created>
  <dcterms:modified xsi:type="dcterms:W3CDTF">2019-04-10T15:25:47Z</dcterms:modified>
</cp:coreProperties>
</file>