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3"/>
  </p:notesMasterIdLst>
  <p:sldIdLst>
    <p:sldId id="256" r:id="rId2"/>
  </p:sldIdLst>
  <p:sldSz cx="32004000" cy="51206400"/>
  <p:notesSz cx="6997700" cy="9269413"/>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WenQuanYi Zen Hei"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WenQuanYi Zen Hei"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WenQuanYi Zen Hei"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WenQuanYi Zen Hei"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WenQuanYi Zen Hei" charset="0"/>
      </a:defRPr>
    </a:lvl5pPr>
    <a:lvl6pPr marL="2286000" algn="l" defTabSz="457200" rtl="0" eaLnBrk="1" latinLnBrk="0" hangingPunct="1">
      <a:defRPr sz="2400" kern="1200">
        <a:solidFill>
          <a:schemeClr val="bg1"/>
        </a:solidFill>
        <a:latin typeface="Times New Roman" charset="0"/>
        <a:ea typeface="ＭＳ Ｐゴシック" charset="0"/>
        <a:cs typeface="WenQuanYi Zen Hei" charset="0"/>
      </a:defRPr>
    </a:lvl6pPr>
    <a:lvl7pPr marL="2743200" algn="l" defTabSz="457200" rtl="0" eaLnBrk="1" latinLnBrk="0" hangingPunct="1">
      <a:defRPr sz="2400" kern="1200">
        <a:solidFill>
          <a:schemeClr val="bg1"/>
        </a:solidFill>
        <a:latin typeface="Times New Roman" charset="0"/>
        <a:ea typeface="ＭＳ Ｐゴシック" charset="0"/>
        <a:cs typeface="WenQuanYi Zen Hei" charset="0"/>
      </a:defRPr>
    </a:lvl7pPr>
    <a:lvl8pPr marL="3200400" algn="l" defTabSz="457200" rtl="0" eaLnBrk="1" latinLnBrk="0" hangingPunct="1">
      <a:defRPr sz="2400" kern="1200">
        <a:solidFill>
          <a:schemeClr val="bg1"/>
        </a:solidFill>
        <a:latin typeface="Times New Roman" charset="0"/>
        <a:ea typeface="ＭＳ Ｐゴシック" charset="0"/>
        <a:cs typeface="WenQuanYi Zen Hei" charset="0"/>
      </a:defRPr>
    </a:lvl8pPr>
    <a:lvl9pPr marL="3657600" algn="l" defTabSz="457200" rtl="0" eaLnBrk="1" latinLnBrk="0" hangingPunct="1">
      <a:defRPr sz="2400" kern="1200">
        <a:solidFill>
          <a:schemeClr val="bg1"/>
        </a:solidFill>
        <a:latin typeface="Times New Roman" charset="0"/>
        <a:ea typeface="ＭＳ Ｐゴシック" charset="0"/>
        <a:cs typeface="WenQuanYi Zen Hei"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net Copyeditor" initials="ACE" lastIdx="1" clrIdx="0">
    <p:extLst>
      <p:ext uri="{19B8F6BF-5375-455C-9EA6-DF929625EA0E}">
        <p15:presenceInfo xmlns:p15="http://schemas.microsoft.com/office/powerpoint/2012/main" userId="Amnet Copy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5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435" autoAdjust="0"/>
  </p:normalViewPr>
  <p:slideViewPr>
    <p:cSldViewPr>
      <p:cViewPr>
        <p:scale>
          <a:sx n="213" d="100"/>
          <a:sy n="213" d="100"/>
        </p:scale>
        <p:origin x="-10306" y="-2098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97700" cy="9269413"/>
          </a:xfrm>
          <a:prstGeom prst="roundRect">
            <a:avLst>
              <a:gd name="adj" fmla="val 19"/>
            </a:avLst>
          </a:prstGeom>
          <a:solidFill>
            <a:srgbClr val="FFFFFF"/>
          </a:solidFill>
          <a:ln>
            <a:noFill/>
          </a:ln>
          <a:effectLst/>
          <a:extLst>
            <a:ext uri="{91240B29-F687-4f45-9708-019B960494DF}">
              <a14:hiddenLine xmlns="" xmlns:a14="http://schemas.microsoft.com/office/drawing/2010/main" w="9360" cap="flat">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6997700" cy="9269413"/>
          </a:xfrm>
          <a:prstGeom prst="roundRect">
            <a:avLst>
              <a:gd name="adj" fmla="val 19"/>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AutoShape 3"/>
          <p:cNvSpPr>
            <a:spLocks noChangeArrowheads="1"/>
          </p:cNvSpPr>
          <p:nvPr/>
        </p:nvSpPr>
        <p:spPr bwMode="auto">
          <a:xfrm>
            <a:off x="0" y="0"/>
            <a:ext cx="6997700" cy="9269413"/>
          </a:xfrm>
          <a:prstGeom prst="roundRect">
            <a:avLst>
              <a:gd name="adj" fmla="val 19"/>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2" name="AutoShape 4"/>
          <p:cNvSpPr>
            <a:spLocks noChangeArrowheads="1"/>
          </p:cNvSpPr>
          <p:nvPr/>
        </p:nvSpPr>
        <p:spPr bwMode="auto">
          <a:xfrm>
            <a:off x="0" y="0"/>
            <a:ext cx="6997700" cy="9269413"/>
          </a:xfrm>
          <a:prstGeom prst="roundRect">
            <a:avLst>
              <a:gd name="adj" fmla="val 19"/>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AutoShape 5"/>
          <p:cNvSpPr>
            <a:spLocks noChangeArrowheads="1"/>
          </p:cNvSpPr>
          <p:nvPr/>
        </p:nvSpPr>
        <p:spPr bwMode="auto">
          <a:xfrm>
            <a:off x="0" y="0"/>
            <a:ext cx="6997700" cy="9269413"/>
          </a:xfrm>
          <a:prstGeom prst="roundRect">
            <a:avLst>
              <a:gd name="adj" fmla="val 19"/>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4" name="Rectangle 6"/>
          <p:cNvSpPr>
            <a:spLocks noGrp="1" noRot="1" noChangeAspect="1" noChangeArrowheads="1"/>
          </p:cNvSpPr>
          <p:nvPr>
            <p:ph type="sldImg"/>
          </p:nvPr>
        </p:nvSpPr>
        <p:spPr bwMode="auto">
          <a:xfrm>
            <a:off x="2413000" y="-15721013"/>
            <a:ext cx="2163763" cy="363220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055" name="Rectangle 7"/>
          <p:cNvSpPr>
            <a:spLocks noGrp="1" noChangeArrowheads="1"/>
          </p:cNvSpPr>
          <p:nvPr>
            <p:ph type="body"/>
          </p:nvPr>
        </p:nvSpPr>
        <p:spPr bwMode="auto">
          <a:xfrm>
            <a:off x="700088" y="4403725"/>
            <a:ext cx="5591175" cy="4162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2308801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Grp="1" noRot="1" noChangeAspect="1" noChangeArrowheads="1"/>
          </p:cNvSpPr>
          <p:nvPr>
            <p:ph type="sldImg"/>
          </p:nvPr>
        </p:nvSpPr>
        <p:spPr bwMode="auto">
          <a:xfrm>
            <a:off x="2413000" y="704850"/>
            <a:ext cx="2171700" cy="34750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00088" y="4403725"/>
            <a:ext cx="5599112" cy="41719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0059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9631" y="-63224"/>
            <a:ext cx="32099606" cy="51332848"/>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957084" y="17953854"/>
            <a:ext cx="20393517" cy="12292388"/>
          </a:xfrm>
        </p:spPr>
        <p:txBody>
          <a:bodyPr anchor="b">
            <a:noAutofit/>
          </a:bodyPr>
          <a:lstStyle>
            <a:lvl1pPr algn="r">
              <a:defRPr sz="189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957084" y="30246231"/>
            <a:ext cx="20393517" cy="8190179"/>
          </a:xfrm>
        </p:spPr>
        <p:txBody>
          <a:bodyPr anchor="t"/>
          <a:lstStyle>
            <a:lvl1pPr marL="0" indent="0" algn="r">
              <a:buNone/>
              <a:defRPr>
                <a:solidFill>
                  <a:schemeClr val="tx1">
                    <a:lumMod val="50000"/>
                    <a:lumOff val="50000"/>
                  </a:schemeClr>
                </a:solidFill>
              </a:defRPr>
            </a:lvl1pPr>
            <a:lvl2pPr marL="1600200" indent="0" algn="ctr">
              <a:buNone/>
              <a:defRPr>
                <a:solidFill>
                  <a:schemeClr val="tx1">
                    <a:tint val="75000"/>
                  </a:schemeClr>
                </a:solidFill>
              </a:defRPr>
            </a:lvl2pPr>
            <a:lvl3pPr marL="3200400" indent="0" algn="ctr">
              <a:buNone/>
              <a:defRPr>
                <a:solidFill>
                  <a:schemeClr val="tx1">
                    <a:tint val="75000"/>
                  </a:schemeClr>
                </a:solidFill>
              </a:defRPr>
            </a:lvl3pPr>
            <a:lvl4pPr marL="4800600" indent="0" algn="ctr">
              <a:buNone/>
              <a:defRPr>
                <a:solidFill>
                  <a:schemeClr val="tx1">
                    <a:tint val="75000"/>
                  </a:schemeClr>
                </a:solidFill>
              </a:defRPr>
            </a:lvl4pPr>
            <a:lvl5pPr marL="6400800" indent="0" algn="ctr">
              <a:buNone/>
              <a:defRPr>
                <a:solidFill>
                  <a:schemeClr val="tx1">
                    <a:tint val="75000"/>
                  </a:schemeClr>
                </a:solidFill>
              </a:defRPr>
            </a:lvl5pPr>
            <a:lvl6pPr marL="8001000" indent="0" algn="ctr">
              <a:buNone/>
              <a:defRPr>
                <a:solidFill>
                  <a:schemeClr val="tx1">
                    <a:tint val="75000"/>
                  </a:schemeClr>
                </a:solidFill>
              </a:defRPr>
            </a:lvl6pPr>
            <a:lvl7pPr marL="9601200" indent="0" algn="ctr">
              <a:buNone/>
              <a:defRPr>
                <a:solidFill>
                  <a:schemeClr val="tx1">
                    <a:tint val="75000"/>
                  </a:schemeClr>
                </a:solidFill>
              </a:defRPr>
            </a:lvl7pPr>
            <a:lvl8pPr marL="11201400" indent="0" algn="ctr">
              <a:buNone/>
              <a:defRPr>
                <a:solidFill>
                  <a:schemeClr val="tx1">
                    <a:tint val="75000"/>
                  </a:schemeClr>
                </a:solidFill>
              </a:defRPr>
            </a:lvl8pPr>
            <a:lvl9pPr marL="12801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66E19-B26D-9E4A-B192-FF7A4D25FB06}" type="slidenum">
              <a:rPr lang="en-US" smtClean="0"/>
              <a:pPr/>
              <a:t>‹#›</a:t>
            </a:fld>
            <a:endParaRPr lang="en-US"/>
          </a:p>
        </p:txBody>
      </p:sp>
    </p:spTree>
    <p:extLst>
      <p:ext uri="{BB962C8B-B14F-4D97-AF65-F5344CB8AC3E}">
        <p14:creationId xmlns:p14="http://schemas.microsoft.com/office/powerpoint/2010/main" val="180049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600" y="4551680"/>
            <a:ext cx="22216999" cy="25413547"/>
          </a:xfrm>
        </p:spPr>
        <p:txBody>
          <a:bodyPr anchor="ctr">
            <a:normAutofit/>
          </a:bodyPr>
          <a:lstStyle>
            <a:lvl1pPr algn="l">
              <a:defRPr sz="15400" b="0" cap="none"/>
            </a:lvl1pPr>
          </a:lstStyle>
          <a:p>
            <a:r>
              <a:rPr lang="en-US"/>
              <a:t>Click to edit Master title style</a:t>
            </a:r>
            <a:endParaRPr lang="en-US" dirty="0"/>
          </a:p>
        </p:txBody>
      </p:sp>
      <p:sp>
        <p:nvSpPr>
          <p:cNvPr id="3" name="Text Placeholder 2"/>
          <p:cNvSpPr>
            <a:spLocks noGrp="1"/>
          </p:cNvSpPr>
          <p:nvPr>
            <p:ph type="body" idx="1"/>
          </p:nvPr>
        </p:nvSpPr>
        <p:spPr>
          <a:xfrm>
            <a:off x="2133600" y="33378986"/>
            <a:ext cx="22216999" cy="11729850"/>
          </a:xfrm>
        </p:spPr>
        <p:txBody>
          <a:bodyPr anchor="ctr">
            <a:normAutofit/>
          </a:bodyPr>
          <a:lstStyle>
            <a:lvl1pPr marL="0" indent="0" algn="l">
              <a:buNone/>
              <a:defRPr sz="6300">
                <a:solidFill>
                  <a:schemeClr val="tx1">
                    <a:lumMod val="75000"/>
                    <a:lumOff val="25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3CF54-01BB-F641-AB5E-1A00B4E78908}" type="slidenum">
              <a:rPr lang="en-US" smtClean="0"/>
              <a:pPr/>
              <a:t>‹#›</a:t>
            </a:fld>
            <a:endParaRPr lang="en-US"/>
          </a:p>
        </p:txBody>
      </p:sp>
    </p:spTree>
    <p:extLst>
      <p:ext uri="{BB962C8B-B14F-4D97-AF65-F5344CB8AC3E}">
        <p14:creationId xmlns:p14="http://schemas.microsoft.com/office/powerpoint/2010/main" val="155639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12098" y="4551680"/>
            <a:ext cx="21252637" cy="22568747"/>
          </a:xfrm>
        </p:spPr>
        <p:txBody>
          <a:bodyPr anchor="ctr">
            <a:normAutofit/>
          </a:bodyPr>
          <a:lstStyle>
            <a:lvl1pPr algn="l">
              <a:defRPr sz="15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3853759" y="27120427"/>
            <a:ext cx="18969314" cy="2844800"/>
          </a:xfrm>
        </p:spPr>
        <p:txBody>
          <a:bodyPr anchor="ctr">
            <a:noAutofit/>
          </a:bodyPr>
          <a:lstStyle>
            <a:lvl1pPr marL="0" indent="0">
              <a:buFontTx/>
              <a:buNone/>
              <a:defRPr sz="5600">
                <a:solidFill>
                  <a:schemeClr val="tx1">
                    <a:lumMod val="50000"/>
                    <a:lumOff val="50000"/>
                  </a:schemeClr>
                </a:solidFill>
              </a:defRPr>
            </a:lvl1pPr>
            <a:lvl2pPr marL="1600200" indent="0">
              <a:buFontTx/>
              <a:buNone/>
              <a:defRPr/>
            </a:lvl2pPr>
            <a:lvl3pPr marL="3200400" indent="0">
              <a:buFontTx/>
              <a:buNone/>
              <a:defRPr/>
            </a:lvl3pPr>
            <a:lvl4pPr marL="4800600" indent="0">
              <a:buFontTx/>
              <a:buNone/>
              <a:defRPr/>
            </a:lvl4pPr>
            <a:lvl5pPr marL="6400800" indent="0">
              <a:buFontTx/>
              <a:buNone/>
              <a:defRPr/>
            </a:lvl5pPr>
          </a:lstStyle>
          <a:p>
            <a:pPr lvl="0"/>
            <a:r>
              <a:rPr lang="en-US"/>
              <a:t>Click to edit Master text styles</a:t>
            </a:r>
          </a:p>
        </p:txBody>
      </p:sp>
      <p:sp>
        <p:nvSpPr>
          <p:cNvPr id="3" name="Text Placeholder 2"/>
          <p:cNvSpPr>
            <a:spLocks noGrp="1"/>
          </p:cNvSpPr>
          <p:nvPr>
            <p:ph type="body" idx="1"/>
          </p:nvPr>
        </p:nvSpPr>
        <p:spPr>
          <a:xfrm>
            <a:off x="2133595" y="33378986"/>
            <a:ext cx="22217003" cy="11729850"/>
          </a:xfrm>
        </p:spPr>
        <p:txBody>
          <a:bodyPr anchor="ctr">
            <a:normAutofit/>
          </a:bodyPr>
          <a:lstStyle>
            <a:lvl1pPr marL="0" indent="0" algn="l">
              <a:buNone/>
              <a:defRPr sz="6300">
                <a:solidFill>
                  <a:schemeClr val="tx1">
                    <a:lumMod val="75000"/>
                    <a:lumOff val="25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3CF54-01BB-F641-AB5E-1A00B4E78908}" type="slidenum">
              <a:rPr lang="en-US" smtClean="0"/>
              <a:pPr/>
              <a:t>‹#›</a:t>
            </a:fld>
            <a:endParaRPr lang="en-US"/>
          </a:p>
        </p:txBody>
      </p:sp>
      <p:sp>
        <p:nvSpPr>
          <p:cNvPr id="24" name="TextBox 23"/>
          <p:cNvSpPr txBox="1"/>
          <p:nvPr/>
        </p:nvSpPr>
        <p:spPr>
          <a:xfrm>
            <a:off x="1689490" y="5901489"/>
            <a:ext cx="1600617" cy="4366327"/>
          </a:xfrm>
          <a:prstGeom prst="rect">
            <a:avLst/>
          </a:prstGeom>
        </p:spPr>
        <p:txBody>
          <a:bodyPr vert="horz" lIns="320040" tIns="160020" rIns="320040" bIns="160020" rtlCol="0" anchor="ctr">
            <a:noAutofit/>
          </a:bodyPr>
          <a:lstStyle/>
          <a:p>
            <a:pPr lvl="0"/>
            <a:r>
              <a:rPr lang="en-US" sz="2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3616948" y="21552952"/>
            <a:ext cx="1600617" cy="4366327"/>
          </a:xfrm>
          <a:prstGeom prst="rect">
            <a:avLst/>
          </a:prstGeom>
        </p:spPr>
        <p:txBody>
          <a:bodyPr vert="horz" lIns="320040" tIns="160020" rIns="320040" bIns="160020" rtlCol="0" anchor="ctr">
            <a:noAutofit/>
          </a:bodyPr>
          <a:lstStyle/>
          <a:p>
            <a:pPr lvl="0"/>
            <a:r>
              <a:rPr lang="en-US" sz="2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732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33595" y="14425510"/>
            <a:ext cx="22217003" cy="19379435"/>
          </a:xfrm>
        </p:spPr>
        <p:txBody>
          <a:bodyPr anchor="b">
            <a:normAutofit/>
          </a:bodyPr>
          <a:lstStyle>
            <a:lvl1pPr algn="l">
              <a:defRPr sz="15400" b="0" cap="none"/>
            </a:lvl1pPr>
          </a:lstStyle>
          <a:p>
            <a:r>
              <a:rPr lang="en-US"/>
              <a:t>Click to edit Master title style</a:t>
            </a:r>
            <a:endParaRPr lang="en-US" dirty="0"/>
          </a:p>
        </p:txBody>
      </p:sp>
      <p:sp>
        <p:nvSpPr>
          <p:cNvPr id="3" name="Text Placeholder 2"/>
          <p:cNvSpPr>
            <a:spLocks noGrp="1"/>
          </p:cNvSpPr>
          <p:nvPr>
            <p:ph type="body" idx="1"/>
          </p:nvPr>
        </p:nvSpPr>
        <p:spPr>
          <a:xfrm>
            <a:off x="2133595" y="33804945"/>
            <a:ext cx="22217003" cy="11303891"/>
          </a:xfrm>
        </p:spPr>
        <p:txBody>
          <a:bodyPr anchor="t">
            <a:normAutofit/>
          </a:bodyPr>
          <a:lstStyle>
            <a:lvl1pPr marL="0" indent="0" algn="l">
              <a:buNone/>
              <a:defRPr sz="6300">
                <a:solidFill>
                  <a:schemeClr val="tx1">
                    <a:lumMod val="75000"/>
                    <a:lumOff val="25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3CF54-01BB-F641-AB5E-1A00B4E78908}" type="slidenum">
              <a:rPr lang="en-US" smtClean="0"/>
              <a:pPr/>
              <a:t>‹#›</a:t>
            </a:fld>
            <a:endParaRPr lang="en-US"/>
          </a:p>
        </p:txBody>
      </p:sp>
    </p:spTree>
    <p:extLst>
      <p:ext uri="{BB962C8B-B14F-4D97-AF65-F5344CB8AC3E}">
        <p14:creationId xmlns:p14="http://schemas.microsoft.com/office/powerpoint/2010/main" val="53388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712098" y="4551680"/>
            <a:ext cx="21252637" cy="22568747"/>
          </a:xfrm>
        </p:spPr>
        <p:txBody>
          <a:bodyPr anchor="ctr">
            <a:normAutofit/>
          </a:bodyPr>
          <a:lstStyle>
            <a:lvl1pPr algn="l">
              <a:defRPr sz="15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33590" y="29965227"/>
            <a:ext cx="22217006" cy="3839718"/>
          </a:xfrm>
        </p:spPr>
        <p:txBody>
          <a:bodyPr anchor="b">
            <a:noAutofit/>
          </a:bodyPr>
          <a:lstStyle>
            <a:lvl1pPr marL="0" indent="0">
              <a:buFontTx/>
              <a:buNone/>
              <a:defRPr sz="8400">
                <a:solidFill>
                  <a:schemeClr val="tx1">
                    <a:lumMod val="75000"/>
                    <a:lumOff val="25000"/>
                  </a:schemeClr>
                </a:solidFill>
              </a:defRPr>
            </a:lvl1pPr>
            <a:lvl2pPr marL="1600200" indent="0">
              <a:buFontTx/>
              <a:buNone/>
              <a:defRPr/>
            </a:lvl2pPr>
            <a:lvl3pPr marL="3200400" indent="0">
              <a:buFontTx/>
              <a:buNone/>
              <a:defRPr/>
            </a:lvl3pPr>
            <a:lvl4pPr marL="4800600" indent="0">
              <a:buFontTx/>
              <a:buNone/>
              <a:defRPr/>
            </a:lvl4pPr>
            <a:lvl5pPr marL="6400800" indent="0">
              <a:buFontTx/>
              <a:buNone/>
              <a:defRPr/>
            </a:lvl5pPr>
          </a:lstStyle>
          <a:p>
            <a:pPr lvl="0"/>
            <a:r>
              <a:rPr lang="en-US"/>
              <a:t>Click to edit Master text styles</a:t>
            </a:r>
          </a:p>
        </p:txBody>
      </p:sp>
      <p:sp>
        <p:nvSpPr>
          <p:cNvPr id="3" name="Text Placeholder 2"/>
          <p:cNvSpPr>
            <a:spLocks noGrp="1"/>
          </p:cNvSpPr>
          <p:nvPr>
            <p:ph type="body" idx="1"/>
          </p:nvPr>
        </p:nvSpPr>
        <p:spPr>
          <a:xfrm>
            <a:off x="2133595" y="33804945"/>
            <a:ext cx="22217003" cy="11303891"/>
          </a:xfrm>
        </p:spPr>
        <p:txBody>
          <a:bodyPr anchor="t">
            <a:normAutofit/>
          </a:bodyPr>
          <a:lstStyle>
            <a:lvl1pPr marL="0" indent="0" algn="l">
              <a:buNone/>
              <a:defRPr sz="6300">
                <a:solidFill>
                  <a:schemeClr val="tx1">
                    <a:lumMod val="50000"/>
                    <a:lumOff val="50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3CF54-01BB-F641-AB5E-1A00B4E78908}" type="slidenum">
              <a:rPr lang="en-US" smtClean="0"/>
              <a:pPr/>
              <a:t>‹#›</a:t>
            </a:fld>
            <a:endParaRPr lang="en-US"/>
          </a:p>
        </p:txBody>
      </p:sp>
      <p:sp>
        <p:nvSpPr>
          <p:cNvPr id="24" name="TextBox 23"/>
          <p:cNvSpPr txBox="1"/>
          <p:nvPr/>
        </p:nvSpPr>
        <p:spPr>
          <a:xfrm>
            <a:off x="1689490" y="5901489"/>
            <a:ext cx="1600617" cy="4366327"/>
          </a:xfrm>
          <a:prstGeom prst="rect">
            <a:avLst/>
          </a:prstGeom>
        </p:spPr>
        <p:txBody>
          <a:bodyPr vert="horz" lIns="320040" tIns="160020" rIns="320040" bIns="160020" rtlCol="0" anchor="ctr">
            <a:noAutofit/>
          </a:bodyPr>
          <a:lstStyle/>
          <a:p>
            <a:pPr lvl="0"/>
            <a:r>
              <a:rPr lang="en-US" sz="2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23616948" y="21552952"/>
            <a:ext cx="1600617" cy="4366327"/>
          </a:xfrm>
          <a:prstGeom prst="rect">
            <a:avLst/>
          </a:prstGeom>
        </p:spPr>
        <p:txBody>
          <a:bodyPr vert="horz" lIns="320040" tIns="160020" rIns="320040" bIns="160020" rtlCol="0" anchor="ctr">
            <a:noAutofit/>
          </a:bodyPr>
          <a:lstStyle/>
          <a:p>
            <a:pPr lvl="0"/>
            <a:r>
              <a:rPr lang="en-US" sz="2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651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55470" y="4551680"/>
            <a:ext cx="22195128" cy="22568747"/>
          </a:xfrm>
        </p:spPr>
        <p:txBody>
          <a:bodyPr anchor="ctr">
            <a:normAutofit/>
          </a:bodyPr>
          <a:lstStyle>
            <a:lvl1pPr algn="l">
              <a:defRPr sz="15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133590" y="29965227"/>
            <a:ext cx="22217006" cy="3839718"/>
          </a:xfrm>
        </p:spPr>
        <p:txBody>
          <a:bodyPr anchor="b">
            <a:noAutofit/>
          </a:bodyPr>
          <a:lstStyle>
            <a:lvl1pPr marL="0" indent="0">
              <a:buFontTx/>
              <a:buNone/>
              <a:defRPr sz="8400">
                <a:solidFill>
                  <a:schemeClr val="accent1"/>
                </a:solidFill>
              </a:defRPr>
            </a:lvl1pPr>
            <a:lvl2pPr marL="1600200" indent="0">
              <a:buFontTx/>
              <a:buNone/>
              <a:defRPr/>
            </a:lvl2pPr>
            <a:lvl3pPr marL="3200400" indent="0">
              <a:buFontTx/>
              <a:buNone/>
              <a:defRPr/>
            </a:lvl3pPr>
            <a:lvl4pPr marL="4800600" indent="0">
              <a:buFontTx/>
              <a:buNone/>
              <a:defRPr/>
            </a:lvl4pPr>
            <a:lvl5pPr marL="6400800" indent="0">
              <a:buFontTx/>
              <a:buNone/>
              <a:defRPr/>
            </a:lvl5pPr>
          </a:lstStyle>
          <a:p>
            <a:pPr lvl="0"/>
            <a:r>
              <a:rPr lang="en-US"/>
              <a:t>Click to edit Master text styles</a:t>
            </a:r>
          </a:p>
        </p:txBody>
      </p:sp>
      <p:sp>
        <p:nvSpPr>
          <p:cNvPr id="3" name="Text Placeholder 2"/>
          <p:cNvSpPr>
            <a:spLocks noGrp="1"/>
          </p:cNvSpPr>
          <p:nvPr>
            <p:ph type="body" idx="1"/>
          </p:nvPr>
        </p:nvSpPr>
        <p:spPr>
          <a:xfrm>
            <a:off x="2133595" y="33804945"/>
            <a:ext cx="22217003" cy="11303891"/>
          </a:xfrm>
        </p:spPr>
        <p:txBody>
          <a:bodyPr anchor="t">
            <a:normAutofit/>
          </a:bodyPr>
          <a:lstStyle>
            <a:lvl1pPr marL="0" indent="0" algn="l">
              <a:buNone/>
              <a:defRPr sz="6300">
                <a:solidFill>
                  <a:schemeClr val="tx1">
                    <a:lumMod val="50000"/>
                    <a:lumOff val="50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3CF54-01BB-F641-AB5E-1A00B4E78908}" type="slidenum">
              <a:rPr lang="en-US" smtClean="0"/>
              <a:pPr/>
              <a:t>‹#›</a:t>
            </a:fld>
            <a:endParaRPr lang="en-US"/>
          </a:p>
        </p:txBody>
      </p:sp>
    </p:spTree>
    <p:extLst>
      <p:ext uri="{BB962C8B-B14F-4D97-AF65-F5344CB8AC3E}">
        <p14:creationId xmlns:p14="http://schemas.microsoft.com/office/powerpoint/2010/main" val="381508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8D83C-0BE8-9D44-8F50-4C47E47EE403}" type="slidenum">
              <a:rPr lang="en-US" smtClean="0"/>
              <a:pPr/>
              <a:t>‹#›</a:t>
            </a:fld>
            <a:endParaRPr lang="en-US"/>
          </a:p>
        </p:txBody>
      </p:sp>
    </p:spTree>
    <p:extLst>
      <p:ext uri="{BB962C8B-B14F-4D97-AF65-F5344CB8AC3E}">
        <p14:creationId xmlns:p14="http://schemas.microsoft.com/office/powerpoint/2010/main" val="135381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20592" y="4551684"/>
            <a:ext cx="3425842" cy="39210834"/>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33597" y="4551684"/>
            <a:ext cx="18182591" cy="39210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614F3-9D37-5940-9A05-1DC5710E011F}" type="slidenum">
              <a:rPr lang="en-US" smtClean="0"/>
              <a:pPr/>
              <a:t>‹#›</a:t>
            </a:fld>
            <a:endParaRPr lang="en-US"/>
          </a:p>
        </p:txBody>
      </p:sp>
    </p:spTree>
    <p:extLst>
      <p:ext uri="{BB962C8B-B14F-4D97-AF65-F5344CB8AC3E}">
        <p14:creationId xmlns:p14="http://schemas.microsoft.com/office/powerpoint/2010/main" val="215275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00300" y="4551363"/>
            <a:ext cx="27195463" cy="8526462"/>
          </a:xfrm>
        </p:spPr>
        <p:txBody>
          <a:bodyPr/>
          <a:lstStyle/>
          <a:p>
            <a:r>
              <a:rPr lang="en-US"/>
              <a:t>Click to edit Master title style</a:t>
            </a:r>
          </a:p>
        </p:txBody>
      </p:sp>
      <p:sp>
        <p:nvSpPr>
          <p:cNvPr id="3" name="Date Placeholder 2"/>
          <p:cNvSpPr>
            <a:spLocks noGrp="1"/>
          </p:cNvSpPr>
          <p:nvPr>
            <p:ph type="dt" idx="10"/>
          </p:nvPr>
        </p:nvSpPr>
        <p:spPr>
          <a:xfrm>
            <a:off x="2400300" y="46655038"/>
            <a:ext cx="6659563" cy="3405187"/>
          </a:xfrm>
        </p:spPr>
        <p:txBody>
          <a:bodyPr/>
          <a:lstStyle>
            <a:lvl1pPr>
              <a:defRPr/>
            </a:lvl1pPr>
          </a:lstStyle>
          <a:p>
            <a:endParaRPr lang="en-US"/>
          </a:p>
        </p:txBody>
      </p:sp>
      <p:sp>
        <p:nvSpPr>
          <p:cNvPr id="4" name="Footer Placeholder 3"/>
          <p:cNvSpPr>
            <a:spLocks noGrp="1"/>
          </p:cNvSpPr>
          <p:nvPr>
            <p:ph type="ftr" idx="11"/>
          </p:nvPr>
        </p:nvSpPr>
        <p:spPr>
          <a:xfrm>
            <a:off x="10934700" y="46655038"/>
            <a:ext cx="10126663" cy="3405187"/>
          </a:xfrm>
        </p:spPr>
        <p:txBody>
          <a:bodyPr/>
          <a:lstStyle>
            <a:lvl1pPr>
              <a:defRPr/>
            </a:lvl1pPr>
          </a:lstStyle>
          <a:p>
            <a:endParaRPr lang="en-US"/>
          </a:p>
        </p:txBody>
      </p:sp>
      <p:sp>
        <p:nvSpPr>
          <p:cNvPr id="5" name="Slide Number Placeholder 4"/>
          <p:cNvSpPr>
            <a:spLocks noGrp="1"/>
          </p:cNvSpPr>
          <p:nvPr>
            <p:ph type="sldNum" idx="12"/>
          </p:nvPr>
        </p:nvSpPr>
        <p:spPr>
          <a:xfrm>
            <a:off x="22936200" y="46655038"/>
            <a:ext cx="6659563" cy="3405187"/>
          </a:xfrm>
        </p:spPr>
        <p:txBody>
          <a:bodyPr/>
          <a:lstStyle>
            <a:lvl1pPr>
              <a:defRPr/>
            </a:lvl1pPr>
          </a:lstStyle>
          <a:p>
            <a:fld id="{9A61575C-5667-5B48-8A48-D0E1B30A85E7}" type="slidenum">
              <a:rPr lang="en-US"/>
              <a:pPr/>
              <a:t>‹#›</a:t>
            </a:fld>
            <a:endParaRPr lang="en-US"/>
          </a:p>
        </p:txBody>
      </p:sp>
    </p:spTree>
    <p:extLst>
      <p:ext uri="{BB962C8B-B14F-4D97-AF65-F5344CB8AC3E}">
        <p14:creationId xmlns:p14="http://schemas.microsoft.com/office/powerpoint/2010/main" val="261603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2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6336D-CAEE-BC49-83C3-FFF1F507973A}" type="slidenum">
              <a:rPr lang="en-US" smtClean="0"/>
              <a:pPr/>
              <a:t>‹#›</a:t>
            </a:fld>
            <a:endParaRPr lang="en-US"/>
          </a:p>
        </p:txBody>
      </p:sp>
    </p:spTree>
    <p:extLst>
      <p:ext uri="{BB962C8B-B14F-4D97-AF65-F5344CB8AC3E}">
        <p14:creationId xmlns:p14="http://schemas.microsoft.com/office/powerpoint/2010/main" val="417086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595" y="20166485"/>
            <a:ext cx="22217003" cy="13638471"/>
          </a:xfrm>
        </p:spPr>
        <p:txBody>
          <a:bodyPr anchor="b"/>
          <a:lstStyle>
            <a:lvl1pPr algn="l">
              <a:defRPr sz="14000" b="0" cap="none"/>
            </a:lvl1pPr>
          </a:lstStyle>
          <a:p>
            <a:r>
              <a:rPr lang="en-US"/>
              <a:t>Click to edit Master title style</a:t>
            </a:r>
            <a:endParaRPr lang="en-US" dirty="0"/>
          </a:p>
        </p:txBody>
      </p:sp>
      <p:sp>
        <p:nvSpPr>
          <p:cNvPr id="3" name="Text Placeholder 2"/>
          <p:cNvSpPr>
            <a:spLocks noGrp="1"/>
          </p:cNvSpPr>
          <p:nvPr>
            <p:ph type="body" idx="1"/>
          </p:nvPr>
        </p:nvSpPr>
        <p:spPr>
          <a:xfrm>
            <a:off x="2133595" y="33804945"/>
            <a:ext cx="22217003" cy="6424320"/>
          </a:xfrm>
        </p:spPr>
        <p:txBody>
          <a:bodyPr anchor="t"/>
          <a:lstStyle>
            <a:lvl1pPr marL="0" indent="0" algn="l">
              <a:buNone/>
              <a:defRPr sz="7000">
                <a:solidFill>
                  <a:schemeClr val="tx1">
                    <a:lumMod val="50000"/>
                    <a:lumOff val="50000"/>
                  </a:schemeClr>
                </a:solidFill>
              </a:defRPr>
            </a:lvl1pPr>
            <a:lvl2pPr marL="1600200" indent="0">
              <a:buNone/>
              <a:defRPr sz="6300">
                <a:solidFill>
                  <a:schemeClr val="tx1">
                    <a:tint val="75000"/>
                  </a:schemeClr>
                </a:solidFill>
              </a:defRPr>
            </a:lvl2pPr>
            <a:lvl3pPr marL="3200400" indent="0">
              <a:buNone/>
              <a:defRPr sz="5600">
                <a:solidFill>
                  <a:schemeClr val="tx1">
                    <a:tint val="75000"/>
                  </a:schemeClr>
                </a:solidFill>
              </a:defRPr>
            </a:lvl3pPr>
            <a:lvl4pPr marL="4800600" indent="0">
              <a:buNone/>
              <a:defRPr sz="4900">
                <a:solidFill>
                  <a:schemeClr val="tx1">
                    <a:tint val="75000"/>
                  </a:schemeClr>
                </a:solidFill>
              </a:defRPr>
            </a:lvl4pPr>
            <a:lvl5pPr marL="6400800" indent="0">
              <a:buNone/>
              <a:defRPr sz="4900">
                <a:solidFill>
                  <a:schemeClr val="tx1">
                    <a:tint val="75000"/>
                  </a:schemeClr>
                </a:solidFill>
              </a:defRPr>
            </a:lvl5pPr>
            <a:lvl6pPr marL="8001000" indent="0">
              <a:buNone/>
              <a:defRPr sz="4900">
                <a:solidFill>
                  <a:schemeClr val="tx1">
                    <a:tint val="75000"/>
                  </a:schemeClr>
                </a:solidFill>
              </a:defRPr>
            </a:lvl6pPr>
            <a:lvl7pPr marL="9601200" indent="0">
              <a:buNone/>
              <a:defRPr sz="4900">
                <a:solidFill>
                  <a:schemeClr val="tx1">
                    <a:tint val="75000"/>
                  </a:schemeClr>
                </a:solidFill>
              </a:defRPr>
            </a:lvl7pPr>
            <a:lvl8pPr marL="11201400" indent="0">
              <a:buNone/>
              <a:defRPr sz="4900">
                <a:solidFill>
                  <a:schemeClr val="tx1">
                    <a:tint val="75000"/>
                  </a:schemeClr>
                </a:solidFill>
              </a:defRPr>
            </a:lvl8pPr>
            <a:lvl9pPr marL="12801600"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B7D29-24DB-FF41-8C7E-68E1E388712E}" type="slidenum">
              <a:rPr lang="en-US" smtClean="0"/>
              <a:pPr/>
              <a:t>‹#›</a:t>
            </a:fld>
            <a:endParaRPr lang="en-US"/>
          </a:p>
        </p:txBody>
      </p:sp>
    </p:spTree>
    <p:extLst>
      <p:ext uri="{BB962C8B-B14F-4D97-AF65-F5344CB8AC3E}">
        <p14:creationId xmlns:p14="http://schemas.microsoft.com/office/powerpoint/2010/main" val="83620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4551680"/>
            <a:ext cx="22216999" cy="986197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33602" y="16132398"/>
            <a:ext cx="10808382" cy="28976431"/>
          </a:xfrm>
        </p:spPr>
        <p:txBody>
          <a:bodyPr>
            <a:normAutofit/>
          </a:bodyPr>
          <a:lstStyle>
            <a:lvl1pPr>
              <a:defRPr sz="6300"/>
            </a:lvl1pPr>
            <a:lvl2pPr>
              <a:defRPr sz="5600"/>
            </a:lvl2pPr>
            <a:lvl3pPr>
              <a:defRPr sz="49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542214" y="16132409"/>
            <a:ext cx="10808385" cy="28976438"/>
          </a:xfrm>
        </p:spPr>
        <p:txBody>
          <a:bodyPr>
            <a:normAutofit/>
          </a:bodyPr>
          <a:lstStyle>
            <a:lvl1pPr>
              <a:defRPr sz="6300"/>
            </a:lvl1pPr>
            <a:lvl2pPr>
              <a:defRPr sz="5600"/>
            </a:lvl2pPr>
            <a:lvl3pPr>
              <a:defRPr sz="4900"/>
            </a:lvl3pPr>
            <a:lvl4pPr>
              <a:defRPr sz="4200"/>
            </a:lvl4pPr>
            <a:lvl5pPr>
              <a:defRPr sz="4200"/>
            </a:lvl5pPr>
            <a:lvl6pPr>
              <a:defRPr sz="4200"/>
            </a:lvl6pPr>
            <a:lvl7pPr>
              <a:defRPr sz="4200"/>
            </a:lvl7pPr>
            <a:lvl8pPr>
              <a:defRPr sz="4200"/>
            </a:lvl8pPr>
            <a:lvl9pPr>
              <a:defRPr sz="4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C9B5B-E31F-9042-A052-C1411A93DA59}" type="slidenum">
              <a:rPr lang="en-US" smtClean="0"/>
              <a:pPr/>
              <a:t>‹#›</a:t>
            </a:fld>
            <a:endParaRPr lang="en-US"/>
          </a:p>
        </p:txBody>
      </p:sp>
    </p:spTree>
    <p:extLst>
      <p:ext uri="{BB962C8B-B14F-4D97-AF65-F5344CB8AC3E}">
        <p14:creationId xmlns:p14="http://schemas.microsoft.com/office/powerpoint/2010/main" val="149916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598" y="4551680"/>
            <a:ext cx="22216996" cy="986197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133597" y="16135340"/>
            <a:ext cx="10817352" cy="4302756"/>
          </a:xfrm>
        </p:spPr>
        <p:txBody>
          <a:bodyPr anchor="b">
            <a:noAutofit/>
          </a:bodyPr>
          <a:lstStyle>
            <a:lvl1pPr marL="0" indent="0">
              <a:buNone/>
              <a:defRPr sz="8400" b="0"/>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133597" y="20438107"/>
            <a:ext cx="10817352" cy="246707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533240" y="16135340"/>
            <a:ext cx="10817352" cy="4302756"/>
          </a:xfrm>
        </p:spPr>
        <p:txBody>
          <a:bodyPr anchor="b">
            <a:noAutofit/>
          </a:bodyPr>
          <a:lstStyle>
            <a:lvl1pPr marL="0" indent="0">
              <a:buNone/>
              <a:defRPr sz="8400" b="0"/>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3533240" y="20438107"/>
            <a:ext cx="10817352" cy="246707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D2390-4625-E244-B781-153BA08CAEEC}" type="slidenum">
              <a:rPr lang="en-US" smtClean="0"/>
              <a:pPr/>
              <a:t>‹#›</a:t>
            </a:fld>
            <a:endParaRPr lang="en-US"/>
          </a:p>
        </p:txBody>
      </p:sp>
    </p:spTree>
    <p:extLst>
      <p:ext uri="{BB962C8B-B14F-4D97-AF65-F5344CB8AC3E}">
        <p14:creationId xmlns:p14="http://schemas.microsoft.com/office/powerpoint/2010/main" val="25954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597" y="4551680"/>
            <a:ext cx="22216999" cy="986197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C8E60-2064-7546-9042-6C8F2BB3C2A1}" type="slidenum">
              <a:rPr lang="en-US" smtClean="0"/>
              <a:pPr/>
              <a:t>‹#›</a:t>
            </a:fld>
            <a:endParaRPr lang="en-US"/>
          </a:p>
        </p:txBody>
      </p:sp>
    </p:spTree>
    <p:extLst>
      <p:ext uri="{BB962C8B-B14F-4D97-AF65-F5344CB8AC3E}">
        <p14:creationId xmlns:p14="http://schemas.microsoft.com/office/powerpoint/2010/main" val="223574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E224F-B917-5743-B182-5A420951C2E2}" type="slidenum">
              <a:rPr lang="en-US" smtClean="0"/>
              <a:pPr/>
              <a:t>‹#›</a:t>
            </a:fld>
            <a:endParaRPr lang="en-US"/>
          </a:p>
        </p:txBody>
      </p:sp>
    </p:spTree>
    <p:extLst>
      <p:ext uri="{BB962C8B-B14F-4D97-AF65-F5344CB8AC3E}">
        <p14:creationId xmlns:p14="http://schemas.microsoft.com/office/powerpoint/2010/main" val="103960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597" y="11189577"/>
            <a:ext cx="9765637" cy="9545879"/>
          </a:xfrm>
        </p:spPr>
        <p:txBody>
          <a:bodyPr anchor="b">
            <a:normAutofit/>
          </a:bodyPr>
          <a:lstStyle>
            <a:lvl1pPr>
              <a:defRPr sz="7000"/>
            </a:lvl1pPr>
          </a:lstStyle>
          <a:p>
            <a:r>
              <a:rPr lang="en-US"/>
              <a:t>Click to edit Master title style</a:t>
            </a:r>
            <a:endParaRPr lang="en-US" dirty="0"/>
          </a:p>
        </p:txBody>
      </p:sp>
      <p:sp>
        <p:nvSpPr>
          <p:cNvPr id="3" name="Content Placeholder 2"/>
          <p:cNvSpPr>
            <a:spLocks noGrp="1"/>
          </p:cNvSpPr>
          <p:nvPr>
            <p:ph idx="1"/>
          </p:nvPr>
        </p:nvSpPr>
        <p:spPr>
          <a:xfrm>
            <a:off x="12499464" y="3844777"/>
            <a:ext cx="11851130" cy="412640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33597" y="20735452"/>
            <a:ext cx="9765637" cy="19297219"/>
          </a:xfrm>
        </p:spPr>
        <p:txBody>
          <a:bodyPr>
            <a:normAutofit/>
          </a:bodyPr>
          <a:lstStyle>
            <a:lvl1pPr marL="0" indent="0">
              <a:buNone/>
              <a:defRPr sz="4900"/>
            </a:lvl1pPr>
            <a:lvl2pPr marL="1200150" indent="0">
              <a:buNone/>
              <a:defRPr sz="3675"/>
            </a:lvl2pPr>
            <a:lvl3pPr marL="2400300" indent="0">
              <a:buNone/>
              <a:defRPr sz="3150"/>
            </a:lvl3pPr>
            <a:lvl4pPr marL="3600450" indent="0">
              <a:buNone/>
              <a:defRPr sz="2625"/>
            </a:lvl4pPr>
            <a:lvl5pPr marL="4800600" indent="0">
              <a:buNone/>
              <a:defRPr sz="2625"/>
            </a:lvl5pPr>
            <a:lvl6pPr marL="6000750" indent="0">
              <a:buNone/>
              <a:defRPr sz="2625"/>
            </a:lvl6pPr>
            <a:lvl7pPr marL="7200900" indent="0">
              <a:buNone/>
              <a:defRPr sz="2625"/>
            </a:lvl7pPr>
            <a:lvl8pPr marL="8401050" indent="0">
              <a:buNone/>
              <a:defRPr sz="2625"/>
            </a:lvl8pPr>
            <a:lvl9pPr marL="9601200" indent="0">
              <a:buNone/>
              <a:defRPr sz="262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4B66D-A2E1-AD49-8409-72EFD8A32A57}" type="slidenum">
              <a:rPr lang="en-US" smtClean="0"/>
              <a:pPr/>
              <a:t>‹#›</a:t>
            </a:fld>
            <a:endParaRPr lang="en-US"/>
          </a:p>
        </p:txBody>
      </p:sp>
    </p:spTree>
    <p:extLst>
      <p:ext uri="{BB962C8B-B14F-4D97-AF65-F5344CB8AC3E}">
        <p14:creationId xmlns:p14="http://schemas.microsoft.com/office/powerpoint/2010/main" val="248732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597" y="35844480"/>
            <a:ext cx="22216999" cy="4231644"/>
          </a:xfrm>
        </p:spPr>
        <p:txBody>
          <a:bodyPr anchor="b">
            <a:normAutofit/>
          </a:bodyPr>
          <a:lstStyle>
            <a:lvl1pPr algn="l">
              <a:defRPr sz="8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3597" y="4551680"/>
            <a:ext cx="22216999" cy="28714694"/>
          </a:xfrm>
        </p:spPr>
        <p:txBody>
          <a:bodyPr anchor="t">
            <a:normAutofit/>
          </a:bodyPr>
          <a:lstStyle>
            <a:lvl1pPr marL="0" indent="0" algn="ctr">
              <a:buNone/>
              <a:defRPr sz="5600"/>
            </a:lvl1pPr>
            <a:lvl2pPr marL="1600200" indent="0">
              <a:buNone/>
              <a:defRPr sz="5600"/>
            </a:lvl2pPr>
            <a:lvl3pPr marL="3200400" indent="0">
              <a:buNone/>
              <a:defRPr sz="5600"/>
            </a:lvl3pPr>
            <a:lvl4pPr marL="4800600" indent="0">
              <a:buNone/>
              <a:defRPr sz="5600"/>
            </a:lvl4pPr>
            <a:lvl5pPr marL="6400800" indent="0">
              <a:buNone/>
              <a:defRPr sz="5600"/>
            </a:lvl5pPr>
            <a:lvl6pPr marL="8001000" indent="0">
              <a:buNone/>
              <a:defRPr sz="5600"/>
            </a:lvl6pPr>
            <a:lvl7pPr marL="9601200" indent="0">
              <a:buNone/>
              <a:defRPr sz="5600"/>
            </a:lvl7pPr>
            <a:lvl8pPr marL="11201400" indent="0">
              <a:buNone/>
              <a:defRPr sz="5600"/>
            </a:lvl8pPr>
            <a:lvl9pPr marL="1280160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2133597" y="40076124"/>
            <a:ext cx="22216999" cy="5032713"/>
          </a:xfrm>
        </p:spPr>
        <p:txBody>
          <a:bodyPr>
            <a:normAutofit/>
          </a:bodyPr>
          <a:lstStyle>
            <a:lvl1pPr marL="0" indent="0">
              <a:buNone/>
              <a:defRPr sz="4200"/>
            </a:lvl1pPr>
            <a:lvl2pPr marL="1600200" indent="0">
              <a:buNone/>
              <a:defRPr sz="4200"/>
            </a:lvl2pPr>
            <a:lvl3pPr marL="3200400" indent="0">
              <a:buNone/>
              <a:defRPr sz="3500"/>
            </a:lvl3pPr>
            <a:lvl4pPr marL="4800600" indent="0">
              <a:buNone/>
              <a:defRPr sz="3150"/>
            </a:lvl4pPr>
            <a:lvl5pPr marL="6400800" indent="0">
              <a:buNone/>
              <a:defRPr sz="3150"/>
            </a:lvl5pPr>
            <a:lvl6pPr marL="8001000" indent="0">
              <a:buNone/>
              <a:defRPr sz="3150"/>
            </a:lvl6pPr>
            <a:lvl7pPr marL="9601200" indent="0">
              <a:buNone/>
              <a:defRPr sz="3150"/>
            </a:lvl7pPr>
            <a:lvl8pPr marL="11201400" indent="0">
              <a:buNone/>
              <a:defRPr sz="3150"/>
            </a:lvl8pPr>
            <a:lvl9pPr marL="1280160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7528A-AFEC-E046-AFC1-9692918F5CDE}" type="slidenum">
              <a:rPr lang="en-US" smtClean="0"/>
              <a:pPr/>
              <a:t>‹#›</a:t>
            </a:fld>
            <a:endParaRPr lang="en-US"/>
          </a:p>
        </p:txBody>
      </p:sp>
    </p:spTree>
    <p:extLst>
      <p:ext uri="{BB962C8B-B14F-4D97-AF65-F5344CB8AC3E}">
        <p14:creationId xmlns:p14="http://schemas.microsoft.com/office/powerpoint/2010/main" val="139424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29633" y="-63224"/>
            <a:ext cx="32099610" cy="51332848"/>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133598" y="4551680"/>
            <a:ext cx="22216996" cy="986197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33597" y="16132409"/>
            <a:ext cx="22216999" cy="28976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918403" y="45108847"/>
            <a:ext cx="2394462" cy="2726267"/>
          </a:xfrm>
          <a:prstGeom prst="rect">
            <a:avLst/>
          </a:prstGeom>
        </p:spPr>
        <p:txBody>
          <a:bodyPr vert="horz" lIns="91440" tIns="45720" rIns="91440" bIns="45720" rtlCol="0" anchor="ctr"/>
          <a:lstStyle>
            <a:lvl1pPr algn="r">
              <a:defRPr sz="31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133598" y="45108847"/>
            <a:ext cx="16180406" cy="2726267"/>
          </a:xfrm>
          <a:prstGeom prst="rect">
            <a:avLst/>
          </a:prstGeom>
        </p:spPr>
        <p:txBody>
          <a:bodyPr vert="horz" lIns="91440" tIns="45720" rIns="91440" bIns="45720" rtlCol="0" anchor="ctr"/>
          <a:lstStyle>
            <a:lvl1pPr algn="l">
              <a:defRPr sz="31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556366" y="45108847"/>
            <a:ext cx="1794233" cy="2726267"/>
          </a:xfrm>
          <a:prstGeom prst="rect">
            <a:avLst/>
          </a:prstGeom>
        </p:spPr>
        <p:txBody>
          <a:bodyPr vert="horz" lIns="91440" tIns="45720" rIns="91440" bIns="45720" rtlCol="0" anchor="ctr"/>
          <a:lstStyle>
            <a:lvl1pPr algn="r">
              <a:defRPr sz="3150">
                <a:solidFill>
                  <a:schemeClr val="accent1"/>
                </a:solidFill>
              </a:defRPr>
            </a:lvl1pPr>
          </a:lstStyle>
          <a:p>
            <a:fld id="{E6B3CF54-01BB-F641-AB5E-1A00B4E78908}" type="slidenum">
              <a:rPr lang="en-US" smtClean="0"/>
              <a:pPr/>
              <a:t>‹#›</a:t>
            </a:fld>
            <a:endParaRPr lang="en-US"/>
          </a:p>
        </p:txBody>
      </p:sp>
    </p:spTree>
    <p:extLst>
      <p:ext uri="{BB962C8B-B14F-4D97-AF65-F5344CB8AC3E}">
        <p14:creationId xmlns:p14="http://schemas.microsoft.com/office/powerpoint/2010/main" val="15735571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1600200" rtl="0" eaLnBrk="1" latinLnBrk="0" hangingPunct="1">
        <a:spcBef>
          <a:spcPct val="0"/>
        </a:spcBef>
        <a:buNone/>
        <a:defRPr sz="12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00150" indent="-1200150" algn="l" defTabSz="1600200" rtl="0" eaLnBrk="1" latinLnBrk="0" hangingPunct="1">
        <a:spcBef>
          <a:spcPts val="3500"/>
        </a:spcBef>
        <a:spcAft>
          <a:spcPts val="0"/>
        </a:spcAft>
        <a:buClr>
          <a:schemeClr val="accent1"/>
        </a:buClr>
        <a:buSzPct val="80000"/>
        <a:buFont typeface="Wingdings 3" charset="2"/>
        <a:buChar char=""/>
        <a:defRPr sz="6300" kern="1200">
          <a:solidFill>
            <a:schemeClr val="tx1">
              <a:lumMod val="75000"/>
              <a:lumOff val="25000"/>
            </a:schemeClr>
          </a:solidFill>
          <a:latin typeface="+mn-lt"/>
          <a:ea typeface="+mn-ea"/>
          <a:cs typeface="+mn-cs"/>
        </a:defRPr>
      </a:lvl1pPr>
      <a:lvl2pPr marL="2600325" indent="-1000125" algn="l" defTabSz="1600200" rtl="0" eaLnBrk="1" latinLnBrk="0" hangingPunct="1">
        <a:spcBef>
          <a:spcPts val="3500"/>
        </a:spcBef>
        <a:spcAft>
          <a:spcPts val="0"/>
        </a:spcAft>
        <a:buClr>
          <a:schemeClr val="accent1"/>
        </a:buClr>
        <a:buSzPct val="80000"/>
        <a:buFont typeface="Wingdings 3" charset="2"/>
        <a:buChar char=""/>
        <a:defRPr sz="5600" kern="1200">
          <a:solidFill>
            <a:schemeClr val="tx1">
              <a:lumMod val="75000"/>
              <a:lumOff val="25000"/>
            </a:schemeClr>
          </a:solidFill>
          <a:latin typeface="+mn-lt"/>
          <a:ea typeface="+mn-ea"/>
          <a:cs typeface="+mn-cs"/>
        </a:defRPr>
      </a:lvl2pPr>
      <a:lvl3pPr marL="4000500" indent="-800100" algn="l" defTabSz="1600200" rtl="0" eaLnBrk="1" latinLnBrk="0" hangingPunct="1">
        <a:spcBef>
          <a:spcPts val="3500"/>
        </a:spcBef>
        <a:spcAft>
          <a:spcPts val="0"/>
        </a:spcAft>
        <a:buClr>
          <a:schemeClr val="accent1"/>
        </a:buClr>
        <a:buSzPct val="80000"/>
        <a:buFont typeface="Wingdings 3" charset="2"/>
        <a:buChar char=""/>
        <a:defRPr sz="4900" kern="1200">
          <a:solidFill>
            <a:schemeClr val="tx1">
              <a:lumMod val="75000"/>
              <a:lumOff val="25000"/>
            </a:schemeClr>
          </a:solidFill>
          <a:latin typeface="+mn-lt"/>
          <a:ea typeface="+mn-ea"/>
          <a:cs typeface="+mn-cs"/>
        </a:defRPr>
      </a:lvl3pPr>
      <a:lvl4pPr marL="56007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4pPr>
      <a:lvl5pPr marL="72009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5pPr>
      <a:lvl6pPr marL="88011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6pPr>
      <a:lvl7pPr marL="104013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7pPr>
      <a:lvl8pPr marL="120015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8pPr>
      <a:lvl9pPr marL="13601700" indent="-800100" algn="l" defTabSz="1600200" rtl="0" eaLnBrk="1" latinLnBrk="0" hangingPunct="1">
        <a:spcBef>
          <a:spcPts val="3500"/>
        </a:spcBef>
        <a:spcAft>
          <a:spcPts val="0"/>
        </a:spcAft>
        <a:buClr>
          <a:schemeClr val="accent1"/>
        </a:buClr>
        <a:buSzPct val="80000"/>
        <a:buFont typeface="Wingdings 3" charset="2"/>
        <a:buChar char=""/>
        <a:defRPr sz="4200" kern="1200">
          <a:solidFill>
            <a:schemeClr val="tx1">
              <a:lumMod val="75000"/>
              <a:lumOff val="25000"/>
            </a:schemeClr>
          </a:solidFill>
          <a:latin typeface="+mn-lt"/>
          <a:ea typeface="+mn-ea"/>
          <a:cs typeface="+mn-cs"/>
        </a:defRPr>
      </a:lvl9pPr>
    </p:bodyStyle>
    <p:otherStyle>
      <a:defPPr>
        <a:defRPr lang="en-US"/>
      </a:defPPr>
      <a:lvl1pPr marL="0" algn="l" defTabSz="1600200" rtl="0" eaLnBrk="1" latinLnBrk="0" hangingPunct="1">
        <a:defRPr sz="6300" kern="1200">
          <a:solidFill>
            <a:schemeClr val="tx1"/>
          </a:solidFill>
          <a:latin typeface="+mn-lt"/>
          <a:ea typeface="+mn-ea"/>
          <a:cs typeface="+mn-cs"/>
        </a:defRPr>
      </a:lvl1pPr>
      <a:lvl2pPr marL="1600200" algn="l" defTabSz="1600200" rtl="0" eaLnBrk="1" latinLnBrk="0" hangingPunct="1">
        <a:defRPr sz="6300" kern="1200">
          <a:solidFill>
            <a:schemeClr val="tx1"/>
          </a:solidFill>
          <a:latin typeface="+mn-lt"/>
          <a:ea typeface="+mn-ea"/>
          <a:cs typeface="+mn-cs"/>
        </a:defRPr>
      </a:lvl2pPr>
      <a:lvl3pPr marL="3200400" algn="l" defTabSz="1600200" rtl="0" eaLnBrk="1" latinLnBrk="0" hangingPunct="1">
        <a:defRPr sz="6300" kern="1200">
          <a:solidFill>
            <a:schemeClr val="tx1"/>
          </a:solidFill>
          <a:latin typeface="+mn-lt"/>
          <a:ea typeface="+mn-ea"/>
          <a:cs typeface="+mn-cs"/>
        </a:defRPr>
      </a:lvl3pPr>
      <a:lvl4pPr marL="4800600" algn="l" defTabSz="1600200" rtl="0" eaLnBrk="1" latinLnBrk="0" hangingPunct="1">
        <a:defRPr sz="6300" kern="1200">
          <a:solidFill>
            <a:schemeClr val="tx1"/>
          </a:solidFill>
          <a:latin typeface="+mn-lt"/>
          <a:ea typeface="+mn-ea"/>
          <a:cs typeface="+mn-cs"/>
        </a:defRPr>
      </a:lvl4pPr>
      <a:lvl5pPr marL="6400800" algn="l" defTabSz="1600200" rtl="0" eaLnBrk="1" latinLnBrk="0" hangingPunct="1">
        <a:defRPr sz="6300" kern="1200">
          <a:solidFill>
            <a:schemeClr val="tx1"/>
          </a:solidFill>
          <a:latin typeface="+mn-lt"/>
          <a:ea typeface="+mn-ea"/>
          <a:cs typeface="+mn-cs"/>
        </a:defRPr>
      </a:lvl5pPr>
      <a:lvl6pPr marL="8001000" algn="l" defTabSz="1600200" rtl="0" eaLnBrk="1" latinLnBrk="0" hangingPunct="1">
        <a:defRPr sz="6300" kern="1200">
          <a:solidFill>
            <a:schemeClr val="tx1"/>
          </a:solidFill>
          <a:latin typeface="+mn-lt"/>
          <a:ea typeface="+mn-ea"/>
          <a:cs typeface="+mn-cs"/>
        </a:defRPr>
      </a:lvl6pPr>
      <a:lvl7pPr marL="9601200" algn="l" defTabSz="1600200" rtl="0" eaLnBrk="1" latinLnBrk="0" hangingPunct="1">
        <a:defRPr sz="6300" kern="1200">
          <a:solidFill>
            <a:schemeClr val="tx1"/>
          </a:solidFill>
          <a:latin typeface="+mn-lt"/>
          <a:ea typeface="+mn-ea"/>
          <a:cs typeface="+mn-cs"/>
        </a:defRPr>
      </a:lvl7pPr>
      <a:lvl8pPr marL="11201400" algn="l" defTabSz="1600200" rtl="0" eaLnBrk="1" latinLnBrk="0" hangingPunct="1">
        <a:defRPr sz="6300" kern="1200">
          <a:solidFill>
            <a:schemeClr val="tx1"/>
          </a:solidFill>
          <a:latin typeface="+mn-lt"/>
          <a:ea typeface="+mn-ea"/>
          <a:cs typeface="+mn-cs"/>
        </a:defRPr>
      </a:lvl8pPr>
      <a:lvl9pPr marL="12801600" algn="l" defTabSz="16002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jpg"/><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6.emf"/><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5.emf"/><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2688604" y="1673237"/>
            <a:ext cx="26425525" cy="4668726"/>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8080" tIns="104760" rIns="208080" bIns="104760" anchor="ctr"/>
          <a:lstStyle/>
          <a:p>
            <a:pPr algn="ctr" eaLnBrk="1">
              <a:lnSpc>
                <a:spcPct val="11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7200" b="1" dirty="0">
                <a:solidFill>
                  <a:schemeClr val="accent6">
                    <a:lumMod val="50000"/>
                  </a:schemeClr>
                </a:solidFill>
                <a:latin typeface="Arial Rounded MT Bold" panose="020F0704030504030204" pitchFamily="34" charset="0"/>
              </a:rPr>
              <a:t>Design Studies for a TPC Readout Plane Using Zigzag Patterns with Multistage GEM Detectors</a:t>
            </a:r>
          </a:p>
          <a:p>
            <a:pPr algn="ctr">
              <a:lnSpc>
                <a:spcPts val="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endParaRPr lang="en-US" sz="3600" b="1" dirty="0">
              <a:solidFill>
                <a:srgbClr val="000000"/>
              </a:solidFill>
            </a:endParaRPr>
          </a:p>
          <a:p>
            <a:pPr algn="ctr"/>
            <a:r>
              <a:rPr lang="en-US" sz="2800" b="1" u="sng" dirty="0">
                <a:solidFill>
                  <a:schemeClr val="bg1">
                    <a:lumMod val="50000"/>
                  </a:schemeClr>
                </a:solidFill>
              </a:rPr>
              <a:t>B. Azmoun</a:t>
            </a:r>
            <a:r>
              <a:rPr lang="en-US" sz="2800" baseline="30000" dirty="0">
                <a:solidFill>
                  <a:schemeClr val="bg1">
                    <a:lumMod val="50000"/>
                  </a:schemeClr>
                </a:solidFill>
              </a:rPr>
              <a:t>1</a:t>
            </a:r>
            <a:r>
              <a:rPr lang="en-US" sz="2800" dirty="0">
                <a:solidFill>
                  <a:schemeClr val="bg1">
                    <a:lumMod val="50000"/>
                  </a:schemeClr>
                </a:solidFill>
              </a:rPr>
              <a:t>, </a:t>
            </a:r>
            <a:r>
              <a:rPr lang="en-US" sz="2800" dirty="0" smtClean="0">
                <a:solidFill>
                  <a:schemeClr val="bg1">
                    <a:lumMod val="50000"/>
                  </a:schemeClr>
                </a:solidFill>
              </a:rPr>
              <a:t>P. Garg</a:t>
            </a:r>
            <a:r>
              <a:rPr lang="en-US" sz="2800" baseline="30000" dirty="0" smtClean="0">
                <a:solidFill>
                  <a:schemeClr val="bg1">
                    <a:lumMod val="50000"/>
                  </a:schemeClr>
                </a:solidFill>
              </a:rPr>
              <a:t>3</a:t>
            </a:r>
            <a:r>
              <a:rPr lang="en-US" sz="2800" dirty="0" smtClean="0">
                <a:solidFill>
                  <a:schemeClr val="bg1">
                    <a:lumMod val="50000"/>
                  </a:schemeClr>
                </a:solidFill>
              </a:rPr>
              <a:t>, T. K. Hemmick</a:t>
            </a:r>
            <a:r>
              <a:rPr lang="en-US" sz="2800" baseline="30000" dirty="0" smtClean="0">
                <a:solidFill>
                  <a:schemeClr val="bg1">
                    <a:lumMod val="50000"/>
                  </a:schemeClr>
                </a:solidFill>
              </a:rPr>
              <a:t>3</a:t>
            </a:r>
            <a:r>
              <a:rPr lang="en-US" sz="2800" dirty="0" smtClean="0">
                <a:solidFill>
                  <a:schemeClr val="bg1">
                    <a:lumMod val="50000"/>
                  </a:schemeClr>
                </a:solidFill>
              </a:rPr>
              <a:t>, M</a:t>
            </a:r>
            <a:r>
              <a:rPr lang="en-US" sz="2800" dirty="0">
                <a:solidFill>
                  <a:schemeClr val="bg1">
                    <a:lumMod val="50000"/>
                  </a:schemeClr>
                </a:solidFill>
              </a:rPr>
              <a:t>. Hohlmann</a:t>
            </a:r>
            <a:r>
              <a:rPr lang="en-US" sz="2800" baseline="30000" dirty="0">
                <a:solidFill>
                  <a:schemeClr val="bg1">
                    <a:lumMod val="50000"/>
                  </a:schemeClr>
                </a:solidFill>
              </a:rPr>
              <a:t>2</a:t>
            </a:r>
            <a:r>
              <a:rPr lang="en-US" sz="2800" dirty="0">
                <a:solidFill>
                  <a:schemeClr val="bg1">
                    <a:lumMod val="50000"/>
                  </a:schemeClr>
                </a:solidFill>
              </a:rPr>
              <a:t>, A. Kiselev</a:t>
            </a:r>
            <a:r>
              <a:rPr lang="en-US" sz="2800" baseline="30000" dirty="0">
                <a:solidFill>
                  <a:schemeClr val="bg1">
                    <a:lumMod val="50000"/>
                  </a:schemeClr>
                </a:solidFill>
              </a:rPr>
              <a:t>1</a:t>
            </a:r>
            <a:r>
              <a:rPr lang="en-US" sz="2800" dirty="0">
                <a:solidFill>
                  <a:schemeClr val="bg1">
                    <a:lumMod val="50000"/>
                  </a:schemeClr>
                </a:solidFill>
              </a:rPr>
              <a:t>, M. L. Purschke</a:t>
            </a:r>
            <a:r>
              <a:rPr lang="en-US" sz="2800" baseline="30000" dirty="0">
                <a:solidFill>
                  <a:schemeClr val="bg1">
                    <a:lumMod val="50000"/>
                  </a:schemeClr>
                </a:solidFill>
              </a:rPr>
              <a:t>1</a:t>
            </a:r>
            <a:r>
              <a:rPr lang="en-US" sz="2800" dirty="0">
                <a:solidFill>
                  <a:schemeClr val="bg1">
                    <a:lumMod val="50000"/>
                  </a:schemeClr>
                </a:solidFill>
              </a:rPr>
              <a:t>, C. Woody</a:t>
            </a:r>
            <a:r>
              <a:rPr lang="en-US" sz="2800" baseline="30000" dirty="0">
                <a:solidFill>
                  <a:schemeClr val="bg1">
                    <a:lumMod val="50000"/>
                  </a:schemeClr>
                </a:solidFill>
              </a:rPr>
              <a:t>1</a:t>
            </a:r>
            <a:r>
              <a:rPr lang="en-US" sz="2800" dirty="0">
                <a:solidFill>
                  <a:schemeClr val="bg1">
                    <a:lumMod val="50000"/>
                  </a:schemeClr>
                </a:solidFill>
              </a:rPr>
              <a:t>, A. Zhang</a:t>
            </a:r>
            <a:r>
              <a:rPr lang="en-US" sz="2800" baseline="30000" dirty="0">
                <a:solidFill>
                  <a:schemeClr val="bg1">
                    <a:lumMod val="50000"/>
                  </a:schemeClr>
                </a:solidFill>
              </a:rPr>
              <a:t>1</a:t>
            </a:r>
            <a:endParaRPr lang="en-US" sz="2800" dirty="0">
              <a:solidFill>
                <a:schemeClr val="bg1">
                  <a:lumMod val="50000"/>
                </a:schemeClr>
              </a:solidFill>
            </a:endParaRPr>
          </a:p>
          <a:p>
            <a:pPr algn="ctr"/>
            <a:r>
              <a:rPr lang="en-US" sz="2800" i="1" baseline="30000" dirty="0">
                <a:solidFill>
                  <a:schemeClr val="bg1">
                    <a:lumMod val="50000"/>
                  </a:schemeClr>
                </a:solidFill>
              </a:rPr>
              <a:t>1</a:t>
            </a:r>
            <a:r>
              <a:rPr lang="en-US" sz="2800" i="1" dirty="0">
                <a:solidFill>
                  <a:schemeClr val="bg1">
                    <a:lumMod val="50000"/>
                  </a:schemeClr>
                </a:solidFill>
              </a:rPr>
              <a:t> Brookhaven National </a:t>
            </a:r>
            <a:r>
              <a:rPr lang="en-US" sz="2800" i="1" dirty="0" smtClean="0">
                <a:solidFill>
                  <a:schemeClr val="bg1">
                    <a:lumMod val="50000"/>
                  </a:schemeClr>
                </a:solidFill>
              </a:rPr>
              <a:t>Laboratory</a:t>
            </a:r>
            <a:r>
              <a:rPr lang="en-US" sz="2800" i="1" dirty="0">
                <a:solidFill>
                  <a:schemeClr val="bg1">
                    <a:lumMod val="50000"/>
                  </a:schemeClr>
                </a:solidFill>
              </a:rPr>
              <a:t>, Physics Department, Upton, New York, United States of America</a:t>
            </a:r>
            <a:br>
              <a:rPr lang="en-US" sz="2800" i="1" dirty="0">
                <a:solidFill>
                  <a:schemeClr val="bg1">
                    <a:lumMod val="50000"/>
                  </a:schemeClr>
                </a:solidFill>
              </a:rPr>
            </a:br>
            <a:r>
              <a:rPr lang="en-US" sz="2800" i="1" baseline="30000" dirty="0">
                <a:solidFill>
                  <a:schemeClr val="bg1">
                    <a:lumMod val="50000"/>
                  </a:schemeClr>
                </a:solidFill>
              </a:rPr>
              <a:t>2</a:t>
            </a:r>
            <a:r>
              <a:rPr lang="en-US" sz="2800" i="1" dirty="0">
                <a:solidFill>
                  <a:schemeClr val="bg1">
                    <a:lumMod val="50000"/>
                  </a:schemeClr>
                </a:solidFill>
              </a:rPr>
              <a:t> Florida Institute of Technology, Department of Physics &amp; Space Sciences, Melbourne, Florida, United States of </a:t>
            </a:r>
            <a:r>
              <a:rPr lang="en-US" sz="2800" i="1" dirty="0" smtClean="0">
                <a:solidFill>
                  <a:schemeClr val="bg1">
                    <a:lumMod val="50000"/>
                  </a:schemeClr>
                </a:solidFill>
              </a:rPr>
              <a:t>America</a:t>
            </a:r>
          </a:p>
          <a:p>
            <a:pPr algn="ctr"/>
            <a:r>
              <a:rPr lang="en-US" sz="2800" i="1" baseline="30000" dirty="0" smtClean="0">
                <a:solidFill>
                  <a:schemeClr val="bg1">
                    <a:lumMod val="50000"/>
                  </a:schemeClr>
                </a:solidFill>
              </a:rPr>
              <a:t>3</a:t>
            </a:r>
            <a:r>
              <a:rPr lang="en-US" sz="2800" i="1" dirty="0" smtClean="0">
                <a:solidFill>
                  <a:schemeClr val="bg1">
                    <a:lumMod val="50000"/>
                  </a:schemeClr>
                </a:solidFill>
              </a:rPr>
              <a:t>Stony Brook University, Department of Physics and Astronomy, Stony Brook, New York, United States of America</a:t>
            </a:r>
            <a:endParaRPr lang="en-US" sz="2800" i="1" dirty="0">
              <a:solidFill>
                <a:schemeClr val="bg1">
                  <a:lumMod val="50000"/>
                </a:schemeClr>
              </a:solidFill>
            </a:endParaRPr>
          </a:p>
        </p:txBody>
      </p:sp>
      <p:sp>
        <p:nvSpPr>
          <p:cNvPr id="3084" name="AutoShape 12"/>
          <p:cNvSpPr>
            <a:spLocks noChangeArrowheads="1"/>
          </p:cNvSpPr>
          <p:nvPr/>
        </p:nvSpPr>
        <p:spPr bwMode="auto">
          <a:xfrm>
            <a:off x="1031738" y="11632634"/>
            <a:ext cx="29946600" cy="32920444"/>
          </a:xfrm>
          <a:prstGeom prst="roundRect">
            <a:avLst>
              <a:gd name="adj" fmla="val 1175"/>
            </a:avLst>
          </a:prstGeom>
          <a:solidFill>
            <a:schemeClr val="accent3">
              <a:lumMod val="20000"/>
              <a:lumOff val="80000"/>
              <a:alpha val="50000"/>
            </a:schemeClr>
          </a:solidFill>
          <a:ln w="64080" cap="flat">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tx1"/>
              </a:solidFill>
            </a:endParaRPr>
          </a:p>
        </p:txBody>
      </p:sp>
      <p:sp>
        <p:nvSpPr>
          <p:cNvPr id="3130" name="AutoShape 58"/>
          <p:cNvSpPr>
            <a:spLocks noChangeArrowheads="1"/>
          </p:cNvSpPr>
          <p:nvPr/>
        </p:nvSpPr>
        <p:spPr bwMode="auto">
          <a:xfrm>
            <a:off x="1031738" y="6518149"/>
            <a:ext cx="29946600" cy="4905635"/>
          </a:xfrm>
          <a:prstGeom prst="roundRect">
            <a:avLst>
              <a:gd name="adj" fmla="val 5759"/>
            </a:avLst>
          </a:prstGeom>
          <a:solidFill>
            <a:schemeClr val="accent3">
              <a:lumMod val="20000"/>
              <a:lumOff val="80000"/>
              <a:alpha val="50000"/>
            </a:schemeClr>
          </a:solidFill>
          <a:ln w="64080" cap="flat">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nvGrpSpPr>
          <p:cNvPr id="40" name="Group 39"/>
          <p:cNvGrpSpPr/>
          <p:nvPr/>
        </p:nvGrpSpPr>
        <p:grpSpPr>
          <a:xfrm>
            <a:off x="1676400" y="6704676"/>
            <a:ext cx="28777960" cy="5016758"/>
            <a:chOff x="1919838" y="6704676"/>
            <a:chExt cx="28535124" cy="5016758"/>
          </a:xfrm>
        </p:grpSpPr>
        <p:sp>
          <p:nvSpPr>
            <p:cNvPr id="5" name="TextBox 4"/>
            <p:cNvSpPr txBox="1"/>
            <p:nvPr/>
          </p:nvSpPr>
          <p:spPr>
            <a:xfrm>
              <a:off x="1919838" y="6704676"/>
              <a:ext cx="9040703" cy="1569660"/>
            </a:xfrm>
            <a:prstGeom prst="rect">
              <a:avLst/>
            </a:prstGeom>
            <a:noFill/>
          </p:spPr>
          <p:txBody>
            <a:bodyPr wrap="square" rtlCol="0">
              <a:spAutoFit/>
            </a:bodyPr>
            <a:lstStyle/>
            <a:p>
              <a:r>
                <a:rPr lang="en-US" sz="3200" b="1" dirty="0">
                  <a:solidFill>
                    <a:schemeClr val="tx1"/>
                  </a:solidFill>
                </a:rPr>
                <a:t>INTRODUCTION</a:t>
              </a:r>
            </a:p>
            <a:p>
              <a:pPr algn="just"/>
              <a:r>
                <a:rPr lang="en-US" sz="3200" dirty="0" smtClean="0">
                  <a:solidFill>
                    <a:schemeClr val="tx1"/>
                  </a:solidFill>
                </a:rPr>
                <a:t>  A </a:t>
              </a:r>
              <a:r>
                <a:rPr lang="en-US" sz="3200" dirty="0">
                  <a:solidFill>
                    <a:schemeClr val="tx1"/>
                  </a:solidFill>
                </a:rPr>
                <a:t>Time Projection Chamber (TPC) is currently under development for the </a:t>
              </a:r>
              <a:r>
                <a:rPr lang="en-US" sz="3200" dirty="0" err="1" smtClean="0">
                  <a:solidFill>
                    <a:schemeClr val="tx1"/>
                  </a:solidFill>
                </a:rPr>
                <a:t>sPHENIX</a:t>
              </a:r>
              <a:r>
                <a:rPr lang="en-US" sz="3200" dirty="0" smtClean="0">
                  <a:solidFill>
                    <a:schemeClr val="tx1"/>
                  </a:solidFill>
                </a:rPr>
                <a:t> </a:t>
              </a:r>
              <a:r>
                <a:rPr lang="en-US" sz="3200" dirty="0">
                  <a:solidFill>
                    <a:schemeClr val="tx1"/>
                  </a:solidFill>
                </a:rPr>
                <a:t>detector at RHIC. </a:t>
              </a:r>
              <a:r>
                <a:rPr lang="en-US" sz="3200" dirty="0" smtClean="0">
                  <a:solidFill>
                    <a:schemeClr val="tx1"/>
                  </a:solidFill>
                </a:rPr>
                <a:t>It</a:t>
              </a:r>
              <a:endParaRPr lang="en-US" sz="3200" dirty="0">
                <a:solidFill>
                  <a:schemeClr val="tx1"/>
                </a:solidFill>
              </a:endParaRPr>
            </a:p>
          </p:txBody>
        </p:sp>
        <p:sp>
          <p:nvSpPr>
            <p:cNvPr id="34" name="Rectangle 33"/>
            <p:cNvSpPr/>
            <p:nvPr/>
          </p:nvSpPr>
          <p:spPr>
            <a:xfrm>
              <a:off x="11370872" y="6704676"/>
              <a:ext cx="9053071" cy="5016758"/>
            </a:xfrm>
            <a:prstGeom prst="rect">
              <a:avLst/>
            </a:prstGeom>
          </p:spPr>
          <p:txBody>
            <a:bodyPr wrap="square">
              <a:spAutoFit/>
            </a:bodyPr>
            <a:lstStyle/>
            <a:p>
              <a:pPr algn="just"/>
              <a:r>
                <a:rPr lang="en-US" sz="3200" dirty="0">
                  <a:solidFill>
                    <a:schemeClr val="tx1"/>
                  </a:solidFill>
                </a:rPr>
                <a:t>will be read out using a multi-stage GEM detector at each endcap, with a pad-plane consisting of 40 </a:t>
              </a:r>
              <a:r>
                <a:rPr lang="en-US" sz="3200" dirty="0" smtClean="0">
                  <a:solidFill>
                    <a:schemeClr val="tx1"/>
                  </a:solidFill>
                </a:rPr>
                <a:t>pad rows </a:t>
              </a:r>
              <a:r>
                <a:rPr lang="en-US" sz="3200" dirty="0">
                  <a:solidFill>
                    <a:schemeClr val="tx1"/>
                  </a:solidFill>
                </a:rPr>
                <a:t>in radius. A critical performance goal for the readout is to achieve a minimal single point spatial resolution of ~200</a:t>
              </a:r>
              <a:r>
                <a:rPr lang="en-US" sz="3200" dirty="0">
                  <a:solidFill>
                    <a:schemeClr val="tx1"/>
                  </a:solidFill>
                  <a:latin typeface="Symbol" panose="05050102010706020507" pitchFamily="18" charset="2"/>
                </a:rPr>
                <a:t>m</a:t>
              </a:r>
              <a:r>
                <a:rPr lang="en-US" sz="3200" dirty="0">
                  <a:solidFill>
                    <a:schemeClr val="tx1"/>
                  </a:solidFill>
                </a:rPr>
                <a:t>m. In order to meet this requirement with minimal channel count and cost, we propose  </a:t>
              </a:r>
              <a:r>
                <a:rPr lang="en-US" sz="3200" dirty="0" smtClean="0">
                  <a:solidFill>
                    <a:schemeClr val="tx1"/>
                  </a:solidFill>
                </a:rPr>
                <a:t>segmenting </a:t>
              </a:r>
              <a:r>
                <a:rPr lang="en-US" sz="3200" dirty="0">
                  <a:solidFill>
                    <a:schemeClr val="tx1"/>
                  </a:solidFill>
                </a:rPr>
                <a:t>the readout into </a:t>
              </a:r>
              <a:r>
                <a:rPr lang="en-US" sz="3200" dirty="0" smtClean="0">
                  <a:solidFill>
                    <a:schemeClr val="tx1"/>
                  </a:solidFill>
                </a:rPr>
                <a:t>zigzag-shaped </a:t>
              </a:r>
              <a:r>
                <a:rPr lang="en-US" sz="3200" dirty="0">
                  <a:solidFill>
                    <a:schemeClr val="tx1"/>
                  </a:solidFill>
                </a:rPr>
                <a:t>pads with a pitch of about 2mm and a length of about 1cm.  The interleaving tips of the zigzags </a:t>
              </a:r>
              <a:r>
                <a:rPr lang="en-US" sz="3200" dirty="0" smtClean="0">
                  <a:solidFill>
                    <a:schemeClr val="tx1"/>
                  </a:solidFill>
                </a:rPr>
                <a:t>enhance</a:t>
              </a:r>
              <a:r>
                <a:rPr lang="en-US" sz="3200" dirty="0">
                  <a:solidFill>
                    <a:schemeClr val="tx1"/>
                  </a:solidFill>
                </a:rPr>
                <a:t>  </a:t>
              </a:r>
              <a:r>
                <a:rPr lang="en-US" sz="3200" dirty="0" smtClean="0">
                  <a:solidFill>
                    <a:schemeClr val="tx1"/>
                  </a:solidFill>
                </a:rPr>
                <a:t>     </a:t>
              </a:r>
              <a:r>
                <a:rPr lang="en-US" sz="3200" dirty="0" smtClean="0"/>
                <a:t>.</a:t>
              </a:r>
              <a:endParaRPr lang="en-US" sz="3200" dirty="0"/>
            </a:p>
          </p:txBody>
        </p:sp>
        <p:sp>
          <p:nvSpPr>
            <p:cNvPr id="35" name="Rectangle 34"/>
            <p:cNvSpPr/>
            <p:nvPr/>
          </p:nvSpPr>
          <p:spPr>
            <a:xfrm>
              <a:off x="20834274" y="6704676"/>
              <a:ext cx="9620688" cy="5016758"/>
            </a:xfrm>
            <a:prstGeom prst="rect">
              <a:avLst/>
            </a:prstGeom>
          </p:spPr>
          <p:txBody>
            <a:bodyPr wrap="square">
              <a:spAutoFit/>
            </a:bodyPr>
            <a:lstStyle/>
            <a:p>
              <a:pPr algn="just"/>
              <a:r>
                <a:rPr lang="en-US" sz="3200" dirty="0" smtClean="0">
                  <a:solidFill>
                    <a:schemeClr val="tx1"/>
                  </a:solidFill>
                </a:rPr>
                <a:t>sharing between </a:t>
              </a:r>
              <a:r>
                <a:rPr lang="en-US" sz="3200" dirty="0">
                  <a:solidFill>
                    <a:schemeClr val="tx1"/>
                  </a:solidFill>
                </a:rPr>
                <a:t>neighboring pads and allow the possibility to interpolate the hit position to a precision many times better than the physical extent of the pad  itself.</a:t>
              </a:r>
            </a:p>
            <a:p>
              <a:pPr algn="just"/>
              <a:r>
                <a:rPr lang="en-US" sz="3200" dirty="0">
                  <a:solidFill>
                    <a:schemeClr val="tx1"/>
                  </a:solidFill>
                </a:rPr>
                <a:t>  Here we discuss various simulation studies that were employed to optimize the size and shape of the </a:t>
              </a:r>
              <a:r>
                <a:rPr lang="en-US" sz="3200" dirty="0" smtClean="0">
                  <a:solidFill>
                    <a:schemeClr val="tx1"/>
                  </a:solidFill>
                </a:rPr>
                <a:t>zigzag pattern</a:t>
              </a:r>
              <a:r>
                <a:rPr lang="en-US" sz="3200" dirty="0">
                  <a:solidFill>
                    <a:schemeClr val="tx1"/>
                  </a:solidFill>
                </a:rPr>
                <a:t>, along with the challenges in fabricating </a:t>
              </a:r>
              <a:r>
                <a:rPr lang="en-US" sz="3200" dirty="0" smtClean="0">
                  <a:solidFill>
                    <a:schemeClr val="tx1"/>
                  </a:solidFill>
                </a:rPr>
                <a:t>the</a:t>
              </a:r>
              <a:r>
                <a:rPr lang="en-US" sz="3200" dirty="0" smtClean="0"/>
                <a:t> </a:t>
              </a:r>
              <a:r>
                <a:rPr lang="en-US" sz="3200" dirty="0" smtClean="0">
                  <a:solidFill>
                    <a:schemeClr val="tx1"/>
                  </a:solidFill>
                </a:rPr>
                <a:t>corresponding </a:t>
              </a:r>
              <a:r>
                <a:rPr lang="en-US" sz="3200" dirty="0">
                  <a:solidFill>
                    <a:schemeClr val="tx1"/>
                  </a:solidFill>
                </a:rPr>
                <a:t>PCB’s. Finally, results will be presented </a:t>
              </a:r>
              <a:r>
                <a:rPr lang="en-US" sz="3200" dirty="0" smtClean="0">
                  <a:solidFill>
                    <a:schemeClr val="tx1"/>
                  </a:solidFill>
                </a:rPr>
                <a:t>of a </a:t>
              </a:r>
              <a:r>
                <a:rPr lang="en-US" sz="3200" dirty="0">
                  <a:solidFill>
                    <a:schemeClr val="tx1"/>
                  </a:solidFill>
                </a:rPr>
                <a:t>prototype zigzag PCB </a:t>
              </a:r>
              <a:r>
                <a:rPr lang="en-US" sz="3200" dirty="0" smtClean="0">
                  <a:solidFill>
                    <a:schemeClr val="tx1"/>
                  </a:solidFill>
                </a:rPr>
                <a:t>studied in </a:t>
              </a:r>
              <a:r>
                <a:rPr lang="en-US" sz="3200" dirty="0">
                  <a:solidFill>
                    <a:schemeClr val="tx1"/>
                  </a:solidFill>
                </a:rPr>
                <a:t>the lab. </a:t>
              </a:r>
            </a:p>
            <a:p>
              <a:endParaRPr lang="en-US" sz="3200" dirty="0"/>
            </a:p>
          </p:txBody>
        </p:sp>
      </p:grpSp>
      <p:grpSp>
        <p:nvGrpSpPr>
          <p:cNvPr id="41" name="Group 40"/>
          <p:cNvGrpSpPr/>
          <p:nvPr/>
        </p:nvGrpSpPr>
        <p:grpSpPr>
          <a:xfrm>
            <a:off x="1031738" y="44800157"/>
            <a:ext cx="29946600" cy="5777912"/>
            <a:chOff x="1072876" y="40001583"/>
            <a:chExt cx="29946600" cy="5777912"/>
          </a:xfrm>
          <a:noFill/>
        </p:grpSpPr>
        <p:sp>
          <p:nvSpPr>
            <p:cNvPr id="3077" name="AutoShape 5"/>
            <p:cNvSpPr>
              <a:spLocks noChangeArrowheads="1"/>
            </p:cNvSpPr>
            <p:nvPr/>
          </p:nvSpPr>
          <p:spPr bwMode="auto">
            <a:xfrm>
              <a:off x="1072876" y="40001583"/>
              <a:ext cx="29946600" cy="5777912"/>
            </a:xfrm>
            <a:prstGeom prst="roundRect">
              <a:avLst>
                <a:gd name="adj" fmla="val 5759"/>
              </a:avLst>
            </a:prstGeom>
            <a:solidFill>
              <a:schemeClr val="accent3">
                <a:lumMod val="20000"/>
                <a:lumOff val="80000"/>
                <a:alpha val="50000"/>
              </a:schemeClr>
            </a:solidFill>
            <a:ln w="64080" cap="flat">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 name="TextBox 6"/>
            <p:cNvSpPr txBox="1"/>
            <p:nvPr/>
          </p:nvSpPr>
          <p:spPr>
            <a:xfrm>
              <a:off x="1220764" y="40261589"/>
              <a:ext cx="14670391" cy="5401479"/>
            </a:xfrm>
            <a:prstGeom prst="rect">
              <a:avLst/>
            </a:prstGeom>
            <a:grpFill/>
            <a:ln>
              <a:noFill/>
            </a:ln>
          </p:spPr>
          <p:txBody>
            <a:bodyPr wrap="square" rtlCol="0">
              <a:spAutoFit/>
            </a:bodyPr>
            <a:lstStyle/>
            <a:p>
              <a:pPr>
                <a:spcAft>
                  <a:spcPts val="600"/>
                </a:spcAft>
              </a:pPr>
              <a:r>
                <a:rPr lang="en-US" sz="3200" b="1" dirty="0">
                  <a:solidFill>
                    <a:schemeClr val="tx1"/>
                  </a:solidFill>
                </a:rPr>
                <a:t>SUMMARY AND CONCLUSIONS</a:t>
              </a:r>
            </a:p>
            <a:p>
              <a:pPr algn="just"/>
              <a:r>
                <a:rPr lang="en-GB" sz="2800" dirty="0"/>
                <a:t> </a:t>
              </a:r>
              <a:r>
                <a:rPr lang="en-GB" sz="2800" dirty="0">
                  <a:solidFill>
                    <a:schemeClr val="accent1">
                      <a:lumMod val="50000"/>
                    </a:schemeClr>
                  </a:solidFill>
                </a:rPr>
                <a:t>In large part, these results were able to validate the fundamental </a:t>
              </a:r>
              <a:r>
                <a:rPr lang="en-GB" sz="2800" dirty="0" smtClean="0">
                  <a:solidFill>
                    <a:schemeClr val="accent1">
                      <a:lumMod val="50000"/>
                    </a:schemeClr>
                  </a:solidFill>
                </a:rPr>
                <a:t>concepts </a:t>
              </a:r>
              <a:r>
                <a:rPr lang="en-GB" sz="2800" dirty="0">
                  <a:solidFill>
                    <a:schemeClr val="accent1">
                      <a:lumMod val="50000"/>
                    </a:schemeClr>
                  </a:solidFill>
                </a:rPr>
                <a:t>behind the charge sharing model described above.  This is seen by the improved performance of the newer board compared to the older one. However, the new board is still far from ideal. In fact the fabrication process imposes some real constraints on the deliverable geometric parameters of the zigzag pattern. For the new PCB, the larger feature sizes, including the zigzag pitch and period were reproduced quite accurately by the manufacturer, however the smaller features like the trace and gap width had a margin of error approaching 5-10%. In particular, the zigzag geometry was distorted by both the over-etching of the zigzag tips and the trace width and by under-etching the zigzag troughs. The over-etched tips resulted in reducing the pad overlap from 94% in the design to 82% for the fabricated PCB. In addition, the area occupied by the copper conductor was diminished from 67% to 63%. </a:t>
              </a:r>
              <a:endParaRPr lang="en-GB" sz="2800" dirty="0" smtClean="0">
                <a:solidFill>
                  <a:schemeClr val="accent1">
                    <a:lumMod val="50000"/>
                  </a:schemeClr>
                </a:solidFill>
              </a:endParaRPr>
            </a:p>
            <a:p>
              <a:pPr algn="just"/>
              <a:r>
                <a:rPr lang="en-GB" sz="2800" dirty="0" smtClean="0">
                  <a:solidFill>
                    <a:schemeClr val="accent1">
                      <a:lumMod val="50000"/>
                    </a:schemeClr>
                  </a:solidFill>
                </a:rPr>
                <a:t>  We </a:t>
              </a:r>
              <a:r>
                <a:rPr lang="en-GB" sz="2800" dirty="0">
                  <a:solidFill>
                    <a:schemeClr val="accent1">
                      <a:lumMod val="50000"/>
                    </a:schemeClr>
                  </a:solidFill>
                </a:rPr>
                <a:t>plan to continue the development and optimization of the zigzag pads, with a focus on pursuing</a:t>
              </a:r>
              <a:endParaRPr lang="en-US" sz="2800" dirty="0">
                <a:solidFill>
                  <a:schemeClr val="accent1">
                    <a:lumMod val="50000"/>
                  </a:schemeClr>
                </a:solidFill>
              </a:endParaRPr>
            </a:p>
          </p:txBody>
        </p:sp>
        <p:sp>
          <p:nvSpPr>
            <p:cNvPr id="119" name="TextBox 118"/>
            <p:cNvSpPr txBox="1"/>
            <p:nvPr/>
          </p:nvSpPr>
          <p:spPr>
            <a:xfrm>
              <a:off x="15941538" y="42954426"/>
              <a:ext cx="14935200" cy="2677656"/>
            </a:xfrm>
            <a:prstGeom prst="rect">
              <a:avLst/>
            </a:prstGeom>
            <a:grpFill/>
            <a:ln>
              <a:noFill/>
            </a:ln>
          </p:spPr>
          <p:txBody>
            <a:bodyPr wrap="square" rtlCol="0">
              <a:spAutoFit/>
            </a:bodyPr>
            <a:lstStyle/>
            <a:p>
              <a:pPr algn="just"/>
              <a:r>
                <a:rPr lang="en-GB" sz="2800" dirty="0" smtClean="0">
                  <a:solidFill>
                    <a:schemeClr val="accent1">
                      <a:lumMod val="50000"/>
                    </a:schemeClr>
                  </a:solidFill>
                </a:rPr>
                <a:t>more </a:t>
              </a:r>
              <a:r>
                <a:rPr lang="en-GB" sz="2800" dirty="0">
                  <a:solidFill>
                    <a:schemeClr val="accent1">
                      <a:lumMod val="50000"/>
                    </a:schemeClr>
                  </a:solidFill>
                </a:rPr>
                <a:t>accurate fabrication methods. In particular, a laser etching </a:t>
              </a:r>
              <a:r>
                <a:rPr lang="en-GB" sz="2800" dirty="0" smtClean="0">
                  <a:solidFill>
                    <a:schemeClr val="accent1">
                      <a:lumMod val="50000"/>
                    </a:schemeClr>
                  </a:solidFill>
                </a:rPr>
                <a:t>process </a:t>
              </a:r>
              <a:r>
                <a:rPr lang="en-GB" sz="2800" dirty="0">
                  <a:solidFill>
                    <a:schemeClr val="accent1">
                      <a:lumMod val="50000"/>
                    </a:schemeClr>
                  </a:solidFill>
                </a:rPr>
                <a:t>is available at reasonable cost, which seems to be among the most accurate fabrication techniques available on the market. Feature sizes down to about 25mm (~1mil) are possible with this technique, far out-performing the specifications of traditional chemical etching. Thus we </a:t>
              </a:r>
              <a:r>
                <a:rPr lang="en-GB" sz="2800" dirty="0" smtClean="0">
                  <a:solidFill>
                    <a:schemeClr val="accent1">
                      <a:lumMod val="50000"/>
                    </a:schemeClr>
                  </a:solidFill>
                </a:rPr>
                <a:t>plan to </a:t>
              </a:r>
              <a:r>
                <a:rPr lang="en-GB" sz="2800" dirty="0">
                  <a:solidFill>
                    <a:schemeClr val="accent1">
                      <a:lumMod val="50000"/>
                    </a:schemeClr>
                  </a:solidFill>
                </a:rPr>
                <a:t>have new PCB’s made using this process which provides smaller gaps between zigzag pads and increased pad overlap, for </a:t>
              </a:r>
              <a:r>
                <a:rPr lang="en-GB" sz="2800" dirty="0" smtClean="0">
                  <a:solidFill>
                    <a:schemeClr val="accent1">
                      <a:lumMod val="50000"/>
                    </a:schemeClr>
                  </a:solidFill>
                </a:rPr>
                <a:t>potentially improved </a:t>
              </a:r>
              <a:r>
                <a:rPr lang="en-GB" sz="2800" dirty="0">
                  <a:solidFill>
                    <a:schemeClr val="accent1">
                      <a:lumMod val="50000"/>
                    </a:schemeClr>
                  </a:solidFill>
                </a:rPr>
                <a:t>performance. </a:t>
              </a:r>
              <a:endParaRPr lang="en-US" sz="2800" dirty="0">
                <a:solidFill>
                  <a:schemeClr val="accent1">
                    <a:lumMod val="50000"/>
                  </a:schemeClr>
                </a:solidFill>
              </a:endParaRPr>
            </a:p>
          </p:txBody>
        </p:sp>
      </p:grpSp>
      <p:sp>
        <p:nvSpPr>
          <p:cNvPr id="9" name="Rounded Rectangle 8"/>
          <p:cNvSpPr/>
          <p:nvPr/>
        </p:nvSpPr>
        <p:spPr>
          <a:xfrm>
            <a:off x="1916071" y="12116875"/>
            <a:ext cx="28346400" cy="9704512"/>
          </a:xfrm>
          <a:prstGeom prst="roundRect">
            <a:avLst>
              <a:gd name="adj" fmla="val 8939"/>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dirty="0">
              <a:solidFill>
                <a:schemeClr val="accent1">
                  <a:lumMod val="75000"/>
                </a:schemeClr>
              </a:solidFill>
            </a:endParaRPr>
          </a:p>
        </p:txBody>
      </p:sp>
      <p:pic>
        <p:nvPicPr>
          <p:cNvPr id="18" name="Picture 17"/>
          <p:cNvPicPr>
            <a:picLocks noChangeAspect="1"/>
          </p:cNvPicPr>
          <p:nvPr/>
        </p:nvPicPr>
        <p:blipFill>
          <a:blip r:embed="rId3"/>
          <a:stretch>
            <a:fillRect/>
          </a:stretch>
        </p:blipFill>
        <p:spPr>
          <a:xfrm>
            <a:off x="15958024" y="15261281"/>
            <a:ext cx="4319399" cy="3585655"/>
          </a:xfrm>
          <a:prstGeom prst="rect">
            <a:avLst/>
          </a:prstGeom>
        </p:spPr>
      </p:pic>
      <p:sp>
        <p:nvSpPr>
          <p:cNvPr id="20" name="TextBox 19"/>
          <p:cNvSpPr txBox="1"/>
          <p:nvPr/>
        </p:nvSpPr>
        <p:spPr>
          <a:xfrm>
            <a:off x="3306935" y="12124205"/>
            <a:ext cx="13821476" cy="923330"/>
          </a:xfrm>
          <a:prstGeom prst="rect">
            <a:avLst/>
          </a:prstGeom>
          <a:noFill/>
        </p:spPr>
        <p:txBody>
          <a:bodyPr wrap="none" rtlCol="0">
            <a:spAutoFit/>
          </a:bodyPr>
          <a:lstStyle/>
          <a:p>
            <a:r>
              <a:rPr lang="en-US" sz="5400" dirty="0">
                <a:solidFill>
                  <a:schemeClr val="tx1">
                    <a:lumMod val="65000"/>
                    <a:lumOff val="35000"/>
                  </a:schemeClr>
                </a:solidFill>
                <a:latin typeface="Arial Rounded MT Bold" panose="020F0704030504030204" pitchFamily="34" charset="0"/>
              </a:rPr>
              <a:t>Motivation: Linear Charge Sharing Model</a:t>
            </a:r>
          </a:p>
        </p:txBody>
      </p:sp>
      <p:grpSp>
        <p:nvGrpSpPr>
          <p:cNvPr id="99" name="Group 98"/>
          <p:cNvGrpSpPr/>
          <p:nvPr/>
        </p:nvGrpSpPr>
        <p:grpSpPr>
          <a:xfrm>
            <a:off x="2452110" y="13808439"/>
            <a:ext cx="5257037" cy="4646691"/>
            <a:chOff x="-386600" y="1"/>
            <a:chExt cx="4731787" cy="3376760"/>
          </a:xfrm>
        </p:grpSpPr>
        <p:grpSp>
          <p:nvGrpSpPr>
            <p:cNvPr id="100" name="Group 99"/>
            <p:cNvGrpSpPr/>
            <p:nvPr/>
          </p:nvGrpSpPr>
          <p:grpSpPr>
            <a:xfrm>
              <a:off x="-386600" y="1"/>
              <a:ext cx="4731787" cy="3376760"/>
              <a:chOff x="-388032" y="1"/>
              <a:chExt cx="4749315" cy="3202781"/>
            </a:xfrm>
          </p:grpSpPr>
          <p:sp>
            <p:nvSpPr>
              <p:cNvPr id="123" name="TextBox 17"/>
              <p:cNvSpPr txBox="1"/>
              <p:nvPr/>
            </p:nvSpPr>
            <p:spPr>
              <a:xfrm>
                <a:off x="2651289" y="1429306"/>
                <a:ext cx="1709993" cy="25391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accent1">
                        <a:lumMod val="50000"/>
                      </a:schemeClr>
                    </a:solidFill>
                  </a:rPr>
                  <a:t>Zigzag overlap</a:t>
                </a:r>
              </a:p>
            </p:txBody>
          </p:sp>
          <p:grpSp>
            <p:nvGrpSpPr>
              <p:cNvPr id="124" name="Group 123"/>
              <p:cNvGrpSpPr/>
              <p:nvPr/>
            </p:nvGrpSpPr>
            <p:grpSpPr>
              <a:xfrm>
                <a:off x="0" y="1"/>
                <a:ext cx="2600325" cy="3202781"/>
                <a:chOff x="0" y="1"/>
                <a:chExt cx="2600325" cy="3202781"/>
              </a:xfrm>
            </p:grpSpPr>
            <p:pic>
              <p:nvPicPr>
                <p:cNvPr id="132" name="Picture 13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66" r="40340" b="-743"/>
                <a:stretch/>
              </p:blipFill>
              <p:spPr bwMode="auto">
                <a:xfrm>
                  <a:off x="0" y="1"/>
                  <a:ext cx="2600325" cy="3202781"/>
                </a:xfrm>
                <a:prstGeom prst="rect">
                  <a:avLst/>
                </a:prstGeom>
                <a:noFill/>
                <a:ln>
                  <a:noFill/>
                </a:ln>
              </p:spPr>
            </p:pic>
            <p:sp>
              <p:nvSpPr>
                <p:cNvPr id="133" name="Rectangle 132"/>
                <p:cNvSpPr/>
                <p:nvPr/>
              </p:nvSpPr>
              <p:spPr>
                <a:xfrm>
                  <a:off x="389227" y="1450268"/>
                  <a:ext cx="2171700" cy="262847"/>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cxnSp>
            <p:nvCxnSpPr>
              <p:cNvPr id="125" name="Straight Connector 124"/>
              <p:cNvCxnSpPr/>
              <p:nvPr/>
            </p:nvCxnSpPr>
            <p:spPr>
              <a:xfrm flipH="1">
                <a:off x="1839712" y="1222522"/>
                <a:ext cx="992267" cy="115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6" name="TextBox 8"/>
              <p:cNvSpPr txBox="1"/>
              <p:nvPr/>
            </p:nvSpPr>
            <p:spPr>
              <a:xfrm rot="16200000">
                <a:off x="-820784" y="922591"/>
                <a:ext cx="1208400" cy="34289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solidFill>
                      <a:schemeClr val="accent1">
                        <a:lumMod val="50000"/>
                      </a:schemeClr>
                    </a:solidFill>
                  </a:rPr>
                  <a:t>Pad </a:t>
                </a:r>
                <a:r>
                  <a:rPr lang="en-US" sz="2000" dirty="0">
                    <a:solidFill>
                      <a:schemeClr val="accent1">
                        <a:lumMod val="50000"/>
                      </a:schemeClr>
                    </a:solidFill>
                  </a:rPr>
                  <a:t>width</a:t>
                </a:r>
              </a:p>
            </p:txBody>
          </p:sp>
          <p:cxnSp>
            <p:nvCxnSpPr>
              <p:cNvPr id="127" name="Straight Connector 126"/>
              <p:cNvCxnSpPr/>
              <p:nvPr/>
            </p:nvCxnSpPr>
            <p:spPr>
              <a:xfrm flipH="1">
                <a:off x="1839712" y="1711958"/>
                <a:ext cx="992267" cy="115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839712" y="1440105"/>
                <a:ext cx="992267" cy="115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29" name="TextBox 16"/>
              <p:cNvSpPr txBox="1"/>
              <p:nvPr/>
            </p:nvSpPr>
            <p:spPr>
              <a:xfrm>
                <a:off x="2651289" y="1186189"/>
                <a:ext cx="1709994" cy="25391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solidFill>
                      <a:schemeClr val="accent1">
                        <a:lumMod val="50000"/>
                      </a:schemeClr>
                    </a:solidFill>
                  </a:rPr>
                  <a:t>No </a:t>
                </a:r>
                <a:r>
                  <a:rPr lang="en-US" sz="2000" dirty="0">
                    <a:solidFill>
                      <a:schemeClr val="accent1">
                        <a:lumMod val="50000"/>
                      </a:schemeClr>
                    </a:solidFill>
                  </a:rPr>
                  <a:t>overlap</a:t>
                </a:r>
              </a:p>
            </p:txBody>
          </p:sp>
          <p:sp>
            <p:nvSpPr>
              <p:cNvPr id="130" name="TextBox 17"/>
              <p:cNvSpPr txBox="1"/>
              <p:nvPr/>
            </p:nvSpPr>
            <p:spPr>
              <a:xfrm>
                <a:off x="2652732" y="1721561"/>
                <a:ext cx="1601905" cy="37331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solidFill>
                      <a:schemeClr val="accent1">
                        <a:lumMod val="50000"/>
                      </a:schemeClr>
                    </a:solidFill>
                  </a:rPr>
                  <a:t>Tip-</a:t>
                </a:r>
                <a:r>
                  <a:rPr lang="en-US" sz="2000" dirty="0" err="1">
                    <a:solidFill>
                      <a:schemeClr val="accent1">
                        <a:lumMod val="50000"/>
                      </a:schemeClr>
                    </a:solidFill>
                  </a:rPr>
                  <a:t>toTip</a:t>
                </a:r>
                <a:r>
                  <a:rPr lang="en-US" sz="2000" dirty="0">
                    <a:solidFill>
                      <a:schemeClr val="accent1">
                        <a:lumMod val="50000"/>
                      </a:schemeClr>
                    </a:solidFill>
                  </a:rPr>
                  <a:t> Distance</a:t>
                </a:r>
              </a:p>
            </p:txBody>
          </p:sp>
          <p:cxnSp>
            <p:nvCxnSpPr>
              <p:cNvPr id="131" name="Straight Connector 130"/>
              <p:cNvCxnSpPr/>
              <p:nvPr/>
            </p:nvCxnSpPr>
            <p:spPr>
              <a:xfrm flipH="1">
                <a:off x="1838325" y="2162175"/>
                <a:ext cx="992267" cy="115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101" name="Oval 100"/>
            <p:cNvSpPr/>
            <p:nvPr/>
          </p:nvSpPr>
          <p:spPr>
            <a:xfrm flipH="1" flipV="1">
              <a:off x="1809982" y="1780199"/>
              <a:ext cx="51642" cy="566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1" name="Oval 120"/>
            <p:cNvSpPr/>
            <p:nvPr/>
          </p:nvSpPr>
          <p:spPr>
            <a:xfrm flipH="1" flipV="1">
              <a:off x="2181538" y="2252929"/>
              <a:ext cx="51642" cy="568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0" name="Group 9"/>
          <p:cNvGrpSpPr/>
          <p:nvPr/>
        </p:nvGrpSpPr>
        <p:grpSpPr>
          <a:xfrm>
            <a:off x="7534073" y="14152772"/>
            <a:ext cx="7335229" cy="6055473"/>
            <a:chOff x="7526484" y="13806136"/>
            <a:chExt cx="7335229" cy="6055473"/>
          </a:xfrm>
        </p:grpSpPr>
        <p:grpSp>
          <p:nvGrpSpPr>
            <p:cNvPr id="38" name="Group 37"/>
            <p:cNvGrpSpPr/>
            <p:nvPr/>
          </p:nvGrpSpPr>
          <p:grpSpPr>
            <a:xfrm>
              <a:off x="7526484" y="14234559"/>
              <a:ext cx="7335229" cy="5627050"/>
              <a:chOff x="7517712" y="16127156"/>
              <a:chExt cx="7335229" cy="5627050"/>
            </a:xfrm>
          </p:grpSpPr>
          <p:pic>
            <p:nvPicPr>
              <p:cNvPr id="134" name="Picture 133"/>
              <p:cNvPicPr>
                <a:picLocks noChangeAspect="1"/>
              </p:cNvPicPr>
              <p:nvPr/>
            </p:nvPicPr>
            <p:blipFill rotWithShape="1">
              <a:blip r:embed="rId5" cstate="print">
                <a:extLst>
                  <a:ext uri="{28A0092B-C50C-407E-A947-70E740481C1C}">
                    <a14:useLocalDpi xmlns:a14="http://schemas.microsoft.com/office/drawing/2010/main" val="0"/>
                  </a:ext>
                </a:extLst>
              </a:blip>
              <a:srcRect l="1130" t="2720" r="1130" b="1173"/>
              <a:stretch/>
            </p:blipFill>
            <p:spPr>
              <a:xfrm>
                <a:off x="8170175" y="17182651"/>
                <a:ext cx="2958459" cy="2505726"/>
              </a:xfrm>
              <a:prstGeom prst="rect">
                <a:avLst/>
              </a:prstGeom>
            </p:spPr>
          </p:pic>
          <p:sp>
            <p:nvSpPr>
              <p:cNvPr id="135" name="Rectangle 134"/>
              <p:cNvSpPr/>
              <p:nvPr/>
            </p:nvSpPr>
            <p:spPr>
              <a:xfrm>
                <a:off x="11957241"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2466735"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2976229"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3485723"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1447747"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3995218" y="17184912"/>
                <a:ext cx="475574" cy="2464952"/>
              </a:xfrm>
              <a:prstGeom prst="rect">
                <a:avLst/>
              </a:prstGeom>
              <a:solidFill>
                <a:srgbClr val="D35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9161038" y="18370597"/>
                <a:ext cx="435552" cy="435552"/>
              </a:xfrm>
              <a:prstGeom prst="ellipse">
                <a:avLst/>
              </a:prstGeom>
              <a:gradFill flip="none" rotWithShape="1">
                <a:gsLst>
                  <a:gs pos="78000">
                    <a:schemeClr val="accent1">
                      <a:lumMod val="0"/>
                      <a:lumOff val="100000"/>
                    </a:schemeClr>
                  </a:gs>
                  <a:gs pos="95000">
                    <a:schemeClr val="accent1">
                      <a:lumMod val="0"/>
                      <a:lumOff val="100000"/>
                    </a:schemeClr>
                  </a:gs>
                  <a:gs pos="9000">
                    <a:schemeClr val="accent1">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9366578" y="16954289"/>
                <a:ext cx="0" cy="284797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9383162" y="16801966"/>
                <a:ext cx="194194" cy="113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12490065" y="16817465"/>
                <a:ext cx="168458" cy="1170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1" idx="3"/>
                <a:endCxn id="153" idx="2"/>
              </p:cNvCxnSpPr>
              <p:nvPr/>
            </p:nvCxnSpPr>
            <p:spPr>
              <a:xfrm flipV="1">
                <a:off x="12831408" y="16909213"/>
                <a:ext cx="1178775" cy="1507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12427539" y="18370597"/>
                <a:ext cx="435552" cy="435552"/>
              </a:xfrm>
              <a:prstGeom prst="ellipse">
                <a:avLst/>
              </a:prstGeom>
              <a:gradFill flip="none" rotWithShape="1">
                <a:gsLst>
                  <a:gs pos="78000">
                    <a:schemeClr val="accent1">
                      <a:lumMod val="0"/>
                      <a:lumOff val="100000"/>
                    </a:schemeClr>
                  </a:gs>
                  <a:gs pos="95000">
                    <a:schemeClr val="accent1">
                      <a:lumMod val="0"/>
                      <a:lumOff val="100000"/>
                    </a:schemeClr>
                  </a:gs>
                  <a:gs pos="9000">
                    <a:schemeClr val="accent1">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13167425" y="16201327"/>
                <a:ext cx="1685516" cy="707886"/>
              </a:xfrm>
              <a:prstGeom prst="rect">
                <a:avLst/>
              </a:prstGeom>
              <a:noFill/>
            </p:spPr>
            <p:txBody>
              <a:bodyPr wrap="square" rtlCol="0">
                <a:spAutoFit/>
              </a:bodyPr>
              <a:lstStyle/>
              <a:p>
                <a:r>
                  <a:rPr lang="en-US" sz="2000" dirty="0"/>
                  <a:t>Hit position of charge cloud</a:t>
                </a:r>
              </a:p>
            </p:txBody>
          </p:sp>
          <p:pic>
            <p:nvPicPr>
              <p:cNvPr id="154" name="Picture 153"/>
              <p:cNvPicPr>
                <a:picLocks noChangeAspect="1"/>
              </p:cNvPicPr>
              <p:nvPr/>
            </p:nvPicPr>
            <p:blipFill>
              <a:blip r:embed="rId6"/>
              <a:stretch>
                <a:fillRect/>
              </a:stretch>
            </p:blipFill>
            <p:spPr>
              <a:xfrm>
                <a:off x="9493899" y="16127156"/>
                <a:ext cx="3148694" cy="887051"/>
              </a:xfrm>
              <a:prstGeom prst="rect">
                <a:avLst/>
              </a:prstGeom>
            </p:spPr>
          </p:pic>
          <mc:AlternateContent xmlns:mc="http://schemas.openxmlformats.org/markup-compatibility/2006" xmlns:a14="http://schemas.microsoft.com/office/drawing/2010/main">
            <mc:Choice Requires="a14">
              <p:sp>
                <p:nvSpPr>
                  <p:cNvPr id="155" name="Rectangle 154"/>
                  <p:cNvSpPr/>
                  <p:nvPr/>
                </p:nvSpPr>
                <p:spPr>
                  <a:xfrm>
                    <a:off x="7517712" y="20354849"/>
                    <a:ext cx="3871701" cy="1399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r>
                            <a:rPr lang="en-US" b="0" i="1" smtClean="0">
                              <a:latin typeface="Cambria Math" panose="02040503050406030204" pitchFamily="18" charset="0"/>
                            </a:rPr>
                            <m:t>&amp; </m:t>
                          </m:r>
                          <m:r>
                            <a:rPr lang="en-US" b="0" i="1" smtClean="0">
                              <a:latin typeface="Cambria Math" panose="02040503050406030204" pitchFamily="18" charset="0"/>
                            </a:rPr>
                            <m:t>𝐷𝑁𝐿</m:t>
                          </m:r>
                        </m:oMath>
                      </m:oMathPara>
                    </a14:m>
                    <a:endParaRPr lang="en-US" dirty="0"/>
                  </a:p>
                  <a:p>
                    <a:r>
                      <a:rPr lang="en-US" sz="2000" i="1" dirty="0"/>
                      <a:t>(Assuming no single pad hits, which</a:t>
                    </a:r>
                  </a:p>
                  <a:p>
                    <a:r>
                      <a:rPr lang="en-US" sz="2000" i="1" dirty="0"/>
                      <a:t>is an ideal feature of zigzags)</a:t>
                    </a:r>
                  </a:p>
                </p:txBody>
              </p:sp>
            </mc:Choice>
            <mc:Fallback xmlns="">
              <p:sp>
                <p:nvSpPr>
                  <p:cNvPr id="155" name="Rectangle 154"/>
                  <p:cNvSpPr>
                    <a:spLocks noRot="1" noChangeAspect="1" noMove="1" noResize="1" noEditPoints="1" noAdjustHandles="1" noChangeArrowheads="1" noChangeShapeType="1" noTextEdit="1"/>
                  </p:cNvSpPr>
                  <p:nvPr/>
                </p:nvSpPr>
                <p:spPr>
                  <a:xfrm>
                    <a:off x="7517712" y="20354849"/>
                    <a:ext cx="3871701" cy="1399357"/>
                  </a:xfrm>
                  <a:prstGeom prst="rect">
                    <a:avLst/>
                  </a:prstGeom>
                  <a:blipFill>
                    <a:blip r:embed="rId7"/>
                    <a:stretch>
                      <a:fillRect l="-1732" r="-945" b="-7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a:off x="11963389" y="20354625"/>
                    <a:ext cx="2407461" cy="9778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𝑥</m:t>
                              </m:r>
                            </m:sub>
                          </m:sSub>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𝑃𝑎𝑑</m:t>
                              </m:r>
                              <m:r>
                                <a:rPr lang="en-US" i="1">
                                  <a:latin typeface="Cambria Math" panose="02040503050406030204" pitchFamily="18" charset="0"/>
                                </a:rPr>
                                <m:t> </m:t>
                              </m:r>
                              <m:r>
                                <a:rPr lang="en-US" i="1">
                                  <a:latin typeface="Cambria Math" panose="02040503050406030204" pitchFamily="18" charset="0"/>
                                </a:rPr>
                                <m:t>𝑃𝑖𝑡𝑐h</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12</m:t>
                                  </m:r>
                                </m:e>
                              </m:rad>
                            </m:den>
                          </m:f>
                        </m:oMath>
                      </m:oMathPara>
                    </a14:m>
                    <a:endParaRPr lang="en-US" dirty="0"/>
                  </a:p>
                  <a:p>
                    <a:r>
                      <a:rPr lang="en-US" sz="2000" i="1" dirty="0"/>
                      <a:t>(For single pad hits)  </a:t>
                    </a:r>
                  </a:p>
                </p:txBody>
              </p:sp>
            </mc:Choice>
            <mc:Fallback xmlns="">
              <p:sp>
                <p:nvSpPr>
                  <p:cNvPr id="156" name="Rectangle 155"/>
                  <p:cNvSpPr>
                    <a:spLocks noRot="1" noChangeAspect="1" noMove="1" noResize="1" noEditPoints="1" noAdjustHandles="1" noChangeArrowheads="1" noChangeShapeType="1" noTextEdit="1"/>
                  </p:cNvSpPr>
                  <p:nvPr/>
                </p:nvSpPr>
                <p:spPr>
                  <a:xfrm>
                    <a:off x="11963389" y="20354625"/>
                    <a:ext cx="2407461" cy="977896"/>
                  </a:xfrm>
                  <a:prstGeom prst="rect">
                    <a:avLst/>
                  </a:prstGeom>
                  <a:blipFill rotWithShape="0">
                    <a:blip r:embed="rId8"/>
                    <a:stretch>
                      <a:fillRect l="-2532" r="-2532" b="-29193"/>
                    </a:stretch>
                  </a:blipFill>
                </p:spPr>
                <p:txBody>
                  <a:bodyPr/>
                  <a:lstStyle/>
                  <a:p>
                    <a:r>
                      <a:rPr lang="en-US">
                        <a:noFill/>
                      </a:rPr>
                      <a:t> </a:t>
                    </a:r>
                  </a:p>
                </p:txBody>
              </p:sp>
            </mc:Fallback>
          </mc:AlternateContent>
          <p:cxnSp>
            <p:nvCxnSpPr>
              <p:cNvPr id="157" name="Straight Connector 156"/>
              <p:cNvCxnSpPr/>
              <p:nvPr/>
            </p:nvCxnSpPr>
            <p:spPr>
              <a:xfrm>
                <a:off x="12704522" y="16957754"/>
                <a:ext cx="0" cy="284797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2579794" y="19939167"/>
                <a:ext cx="27256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9156795" y="19855676"/>
                <a:ext cx="18288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9394539" y="19855676"/>
                <a:ext cx="18288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2557088" y="16966898"/>
                <a:ext cx="274320" cy="2898648"/>
              </a:xfrm>
              <a:prstGeom prst="rect">
                <a:avLst/>
              </a:prstGeom>
              <a:solidFill>
                <a:schemeClr val="accent6">
                  <a:lumMod val="50000"/>
                  <a:alpha val="9000"/>
                </a:schemeClr>
              </a:solid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9339675" y="16964562"/>
                <a:ext cx="54864" cy="2895987"/>
              </a:xfrm>
              <a:prstGeom prst="rect">
                <a:avLst/>
              </a:prstGeom>
              <a:solidFill>
                <a:schemeClr val="accent6">
                  <a:lumMod val="50000"/>
                  <a:alpha val="9000"/>
                </a:schemeClr>
              </a:solidFill>
              <a:ln w="63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8211761" y="13806136"/>
              <a:ext cx="2925645" cy="369332"/>
            </a:xfrm>
            <a:prstGeom prst="rect">
              <a:avLst/>
            </a:prstGeom>
            <a:solidFill>
              <a:schemeClr val="accent4">
                <a:lumMod val="60000"/>
                <a:lumOff val="40000"/>
                <a:alpha val="63000"/>
              </a:schemeClr>
            </a:solidFill>
          </p:spPr>
          <p:txBody>
            <a:bodyPr wrap="square" rtlCol="0">
              <a:spAutoFit/>
            </a:bodyPr>
            <a:lstStyle/>
            <a:p>
              <a:r>
                <a:rPr lang="en-US" sz="1800" b="1" dirty="0">
                  <a:solidFill>
                    <a:schemeClr val="accent1">
                      <a:lumMod val="50000"/>
                    </a:schemeClr>
                  </a:solidFill>
                </a:rPr>
                <a:t>6 Zigzag pads, 2mm </a:t>
              </a:r>
              <a:r>
                <a:rPr lang="en-US" sz="1800" b="1" dirty="0" smtClean="0">
                  <a:solidFill>
                    <a:schemeClr val="accent1">
                      <a:lumMod val="50000"/>
                    </a:schemeClr>
                  </a:solidFill>
                </a:rPr>
                <a:t>pitch </a:t>
              </a:r>
              <a:endParaRPr lang="en-US" sz="1800" b="1" dirty="0">
                <a:solidFill>
                  <a:schemeClr val="accent1">
                    <a:lumMod val="50000"/>
                  </a:schemeClr>
                </a:solidFill>
              </a:endParaRPr>
            </a:p>
          </p:txBody>
        </p:sp>
        <p:sp>
          <p:nvSpPr>
            <p:cNvPr id="167" name="TextBox 166"/>
            <p:cNvSpPr txBox="1"/>
            <p:nvPr/>
          </p:nvSpPr>
          <p:spPr>
            <a:xfrm>
              <a:off x="11627668" y="13806752"/>
              <a:ext cx="2777508" cy="369332"/>
            </a:xfrm>
            <a:prstGeom prst="rect">
              <a:avLst/>
            </a:prstGeom>
            <a:solidFill>
              <a:schemeClr val="accent4">
                <a:lumMod val="60000"/>
                <a:lumOff val="40000"/>
                <a:alpha val="63000"/>
              </a:schemeClr>
            </a:solidFill>
          </p:spPr>
          <p:txBody>
            <a:bodyPr wrap="square" rtlCol="0">
              <a:spAutoFit/>
            </a:bodyPr>
            <a:lstStyle/>
            <a:p>
              <a:r>
                <a:rPr lang="en-US" sz="1800" b="1" dirty="0">
                  <a:solidFill>
                    <a:schemeClr val="accent1">
                      <a:lumMod val="50000"/>
                    </a:schemeClr>
                  </a:solidFill>
                </a:rPr>
                <a:t>6 Rect. pads, 2mm </a:t>
              </a:r>
              <a:r>
                <a:rPr lang="en-US" sz="1800" b="1" dirty="0" smtClean="0">
                  <a:solidFill>
                    <a:schemeClr val="accent1">
                      <a:lumMod val="50000"/>
                    </a:schemeClr>
                  </a:solidFill>
                </a:rPr>
                <a:t>pitch</a:t>
              </a:r>
              <a:endParaRPr lang="en-US" sz="1800" b="1" dirty="0">
                <a:solidFill>
                  <a:schemeClr val="accent1">
                    <a:lumMod val="50000"/>
                  </a:schemeClr>
                </a:solidFill>
              </a:endParaRPr>
            </a:p>
          </p:txBody>
        </p:sp>
      </p:grpSp>
      <p:sp>
        <p:nvSpPr>
          <p:cNvPr id="168" name="TextBox 167"/>
          <p:cNvSpPr txBox="1"/>
          <p:nvPr/>
        </p:nvSpPr>
        <p:spPr>
          <a:xfrm>
            <a:off x="20837026" y="12242998"/>
            <a:ext cx="9290576" cy="9261510"/>
          </a:xfrm>
          <a:prstGeom prst="rect">
            <a:avLst/>
          </a:prstGeom>
          <a:noFill/>
        </p:spPr>
        <p:txBody>
          <a:bodyPr wrap="square" rtlCol="0">
            <a:spAutoFit/>
          </a:bodyPr>
          <a:lstStyle/>
          <a:p>
            <a:pPr algn="just">
              <a:lnSpc>
                <a:spcPts val="3500"/>
              </a:lnSpc>
            </a:pPr>
            <a:r>
              <a:rPr lang="en-US" sz="4000" b="1" dirty="0" smtClean="0"/>
              <a:t>Attributes: </a:t>
            </a:r>
            <a:endParaRPr lang="en-US" sz="4000" b="1" dirty="0"/>
          </a:p>
          <a:p>
            <a:pPr algn="just">
              <a:lnSpc>
                <a:spcPts val="3000"/>
              </a:lnSpc>
            </a:pPr>
            <a:endParaRPr lang="en-US" dirty="0"/>
          </a:p>
          <a:p>
            <a:pPr marL="285750" indent="-285750" algn="just">
              <a:lnSpc>
                <a:spcPts val="2600"/>
              </a:lnSpc>
              <a:buFont typeface="Wingdings" panose="05000000000000000000" pitchFamily="2" charset="2"/>
              <a:buChar char="§"/>
            </a:pPr>
            <a:r>
              <a:rPr lang="en-US" sz="3200" dirty="0"/>
              <a:t>Charge sharing is directly proportional to hit position as long as the pitch and period are chosen appropriately for the </a:t>
            </a:r>
            <a:r>
              <a:rPr lang="en-US" sz="3200" dirty="0" smtClean="0"/>
              <a:t>size of the charge cloud</a:t>
            </a:r>
          </a:p>
          <a:p>
            <a:pPr marL="285750" indent="-285750" algn="just">
              <a:lnSpc>
                <a:spcPts val="2600"/>
              </a:lnSpc>
              <a:buFont typeface="Wingdings" panose="05000000000000000000" pitchFamily="2" charset="2"/>
              <a:buChar char="§"/>
            </a:pPr>
            <a:endParaRPr lang="en-US" sz="3200" dirty="0" smtClean="0"/>
          </a:p>
          <a:p>
            <a:pPr marL="285750" indent="-285750" algn="just">
              <a:lnSpc>
                <a:spcPts val="2600"/>
              </a:lnSpc>
              <a:buFont typeface="Wingdings" panose="05000000000000000000" pitchFamily="2" charset="2"/>
              <a:buChar char="§"/>
            </a:pPr>
            <a:r>
              <a:rPr lang="en-US" sz="3200" dirty="0"/>
              <a:t>T</a:t>
            </a:r>
            <a:r>
              <a:rPr lang="en-US" sz="3200" dirty="0" smtClean="0"/>
              <a:t>he pad response is independent </a:t>
            </a:r>
            <a:r>
              <a:rPr lang="en-US" sz="3200" dirty="0"/>
              <a:t>o</a:t>
            </a:r>
            <a:r>
              <a:rPr lang="en-US" sz="3200" dirty="0" smtClean="0"/>
              <a:t>f charge cloud size over a relatively broad range of sizes</a:t>
            </a:r>
          </a:p>
          <a:p>
            <a:pPr marL="285750" indent="-285750" algn="just">
              <a:lnSpc>
                <a:spcPts val="2600"/>
              </a:lnSpc>
              <a:buFont typeface="Wingdings" panose="05000000000000000000" pitchFamily="2" charset="2"/>
              <a:buChar char="§"/>
            </a:pPr>
            <a:endParaRPr lang="en-US" sz="3200" dirty="0" smtClean="0"/>
          </a:p>
          <a:p>
            <a:pPr marL="285750" indent="-285750" algn="just">
              <a:lnSpc>
                <a:spcPts val="2600"/>
              </a:lnSpc>
              <a:buFont typeface="Wingdings" panose="05000000000000000000" pitchFamily="2" charset="2"/>
              <a:buChar char="§"/>
            </a:pPr>
            <a:r>
              <a:rPr lang="en-US" sz="3200" dirty="0" smtClean="0"/>
              <a:t>2-3 pads are needed for the centroid calculation; additional pads tend to deteriorate linearity</a:t>
            </a:r>
            <a:endParaRPr lang="en-US" sz="3200" dirty="0"/>
          </a:p>
          <a:p>
            <a:pPr marL="285750" indent="-285750" algn="just">
              <a:lnSpc>
                <a:spcPts val="2600"/>
              </a:lnSpc>
              <a:buFont typeface="Wingdings" panose="05000000000000000000" pitchFamily="2" charset="2"/>
              <a:buChar char="§"/>
            </a:pPr>
            <a:endParaRPr lang="en-US" sz="3200" dirty="0"/>
          </a:p>
          <a:p>
            <a:pPr marL="285750" indent="-285750" algn="just">
              <a:lnSpc>
                <a:spcPts val="2600"/>
              </a:lnSpc>
              <a:buFont typeface="Wingdings" panose="05000000000000000000" pitchFamily="2" charset="2"/>
              <a:buChar char="§"/>
            </a:pPr>
            <a:r>
              <a:rPr lang="en-US" sz="3200" dirty="0" smtClean="0"/>
              <a:t>Ideally, a </a:t>
            </a:r>
            <a:r>
              <a:rPr lang="en-US" sz="3200" dirty="0"/>
              <a:t>single strip does not take more than ~80% of total charge</a:t>
            </a:r>
          </a:p>
          <a:p>
            <a:pPr marL="285750" indent="-285750" algn="just">
              <a:lnSpc>
                <a:spcPts val="2600"/>
              </a:lnSpc>
              <a:buFont typeface="Wingdings" panose="05000000000000000000" pitchFamily="2" charset="2"/>
              <a:buChar char="§"/>
            </a:pPr>
            <a:endParaRPr lang="en-US" sz="3200" dirty="0"/>
          </a:p>
          <a:p>
            <a:pPr marL="285750" indent="-285750" algn="just">
              <a:lnSpc>
                <a:spcPts val="2600"/>
              </a:lnSpc>
              <a:buFont typeface="Wingdings" panose="05000000000000000000" pitchFamily="2" charset="2"/>
              <a:buChar char="§"/>
            </a:pPr>
            <a:r>
              <a:rPr lang="en-US" sz="3200" dirty="0" smtClean="0"/>
              <a:t>Ideally, the pad </a:t>
            </a:r>
            <a:r>
              <a:rPr lang="en-US" sz="3200" dirty="0"/>
              <a:t>response is independent of hit </a:t>
            </a:r>
            <a:r>
              <a:rPr lang="en-US" sz="3200" dirty="0" smtClean="0"/>
              <a:t>position, with a differential non-linearity (</a:t>
            </a:r>
            <a:r>
              <a:rPr lang="en-US" sz="3200" i="1" dirty="0" smtClean="0"/>
              <a:t>DNL) </a:t>
            </a:r>
            <a:r>
              <a:rPr lang="en-US" sz="3200" i="1" dirty="0"/>
              <a:t>~ 0</a:t>
            </a:r>
          </a:p>
          <a:p>
            <a:pPr marL="285750" indent="-285750" algn="just">
              <a:lnSpc>
                <a:spcPts val="2600"/>
              </a:lnSpc>
              <a:buFont typeface="Wingdings" panose="05000000000000000000" pitchFamily="2" charset="2"/>
              <a:buChar char="§"/>
            </a:pPr>
            <a:endParaRPr lang="en-US" sz="3200" i="1" dirty="0"/>
          </a:p>
          <a:p>
            <a:pPr marL="285750" indent="-285750" algn="just">
              <a:lnSpc>
                <a:spcPts val="2600"/>
              </a:lnSpc>
              <a:buFont typeface="Wingdings" panose="05000000000000000000" pitchFamily="2" charset="2"/>
              <a:buChar char="§"/>
            </a:pPr>
            <a:r>
              <a:rPr lang="en-US" sz="3200" dirty="0"/>
              <a:t>Single pad hits </a:t>
            </a:r>
            <a:r>
              <a:rPr lang="en-US" sz="3200" dirty="0" smtClean="0"/>
              <a:t>should be </a:t>
            </a:r>
            <a:r>
              <a:rPr lang="en-US" sz="3200" dirty="0"/>
              <a:t>minimized </a:t>
            </a:r>
            <a:r>
              <a:rPr lang="en-US" sz="3200" dirty="0" smtClean="0"/>
              <a:t>to ~ </a:t>
            </a:r>
            <a:r>
              <a:rPr lang="en-US" sz="3200" dirty="0"/>
              <a:t>0</a:t>
            </a:r>
          </a:p>
          <a:p>
            <a:pPr marL="285750" indent="-285750" algn="just">
              <a:lnSpc>
                <a:spcPts val="2600"/>
              </a:lnSpc>
              <a:buFont typeface="Wingdings" panose="05000000000000000000" pitchFamily="2" charset="2"/>
              <a:buChar char="§"/>
            </a:pPr>
            <a:endParaRPr lang="en-US" sz="3200" dirty="0"/>
          </a:p>
          <a:p>
            <a:pPr marL="285750" indent="-285750" algn="just">
              <a:lnSpc>
                <a:spcPts val="2600"/>
              </a:lnSpc>
              <a:buFont typeface="Wingdings" panose="05000000000000000000" pitchFamily="2" charset="2"/>
              <a:buChar char="§"/>
            </a:pPr>
            <a:r>
              <a:rPr lang="en-US" sz="3200" dirty="0"/>
              <a:t>In principle there are no limiting factors for the achievable position resolution </a:t>
            </a:r>
            <a:r>
              <a:rPr lang="en-US" sz="3200" dirty="0" smtClean="0"/>
              <a:t>due to the use of </a:t>
            </a:r>
            <a:r>
              <a:rPr lang="en-US" sz="3200" dirty="0"/>
              <a:t>ideal ZZ pads, </a:t>
            </a:r>
            <a:r>
              <a:rPr lang="en-US" sz="3200" dirty="0" smtClean="0"/>
              <a:t>other than </a:t>
            </a:r>
            <a:r>
              <a:rPr lang="en-US" sz="3200" dirty="0"/>
              <a:t>practical issues like signal to noise ratio, </a:t>
            </a:r>
            <a:r>
              <a:rPr lang="en-US" sz="3200" dirty="0" err="1"/>
              <a:t>etc</a:t>
            </a:r>
            <a:endParaRPr lang="en-US" sz="3200" dirty="0"/>
          </a:p>
          <a:p>
            <a:pPr marL="285750" indent="-285750" algn="just">
              <a:lnSpc>
                <a:spcPts val="2600"/>
              </a:lnSpc>
              <a:buFont typeface="Wingdings" panose="05000000000000000000" pitchFamily="2" charset="2"/>
              <a:buChar char="§"/>
            </a:pPr>
            <a:endParaRPr lang="en-US" sz="3200" dirty="0"/>
          </a:p>
          <a:p>
            <a:pPr marL="285750" indent="-285750" algn="just">
              <a:lnSpc>
                <a:spcPts val="2600"/>
              </a:lnSpc>
              <a:buFont typeface="Wingdings" panose="05000000000000000000" pitchFamily="2" charset="2"/>
              <a:buChar char="§"/>
            </a:pPr>
            <a:r>
              <a:rPr lang="en-US" sz="3200" dirty="0" smtClean="0"/>
              <a:t>An optimized pad design avoids </a:t>
            </a:r>
            <a:r>
              <a:rPr lang="en-US" sz="3200" dirty="0"/>
              <a:t>corrections for </a:t>
            </a:r>
            <a:r>
              <a:rPr lang="en-US" sz="3200" dirty="0" smtClean="0"/>
              <a:t>a </a:t>
            </a:r>
            <a:r>
              <a:rPr lang="en-US" sz="3200" i="1" dirty="0" smtClean="0"/>
              <a:t>DNL</a:t>
            </a:r>
            <a:r>
              <a:rPr lang="en-US" sz="3200" dirty="0" smtClean="0"/>
              <a:t>, which are </a:t>
            </a:r>
            <a:r>
              <a:rPr lang="en-US" sz="3200" dirty="0"/>
              <a:t>never 100% efficient</a:t>
            </a:r>
          </a:p>
        </p:txBody>
      </p:sp>
      <p:sp>
        <p:nvSpPr>
          <p:cNvPr id="46" name="TextBox 45"/>
          <p:cNvSpPr txBox="1"/>
          <p:nvPr/>
        </p:nvSpPr>
        <p:spPr>
          <a:xfrm>
            <a:off x="15160067" y="19051976"/>
            <a:ext cx="5298838" cy="2308324"/>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solidFill>
                  <a:srgbClr val="FFFF00"/>
                </a:solidFill>
              </a:rPr>
              <a:t>The ideal geometry of zigzags offer a scheme to split charge in proportion to hit position, while allowing the pad to extend well beyond the </a:t>
            </a:r>
            <a:r>
              <a:rPr lang="en-US" dirty="0" smtClean="0">
                <a:solidFill>
                  <a:srgbClr val="FFFF00"/>
                </a:solidFill>
              </a:rPr>
              <a:t>pitch – typically the pad extends two times the pitch. </a:t>
            </a:r>
            <a:endParaRPr lang="en-US" dirty="0">
              <a:solidFill>
                <a:srgbClr val="FFFF00"/>
              </a:solidFill>
            </a:endParaRPr>
          </a:p>
        </p:txBody>
      </p:sp>
      <p:sp>
        <p:nvSpPr>
          <p:cNvPr id="171" name="Rounded Rectangle 170"/>
          <p:cNvSpPr/>
          <p:nvPr/>
        </p:nvSpPr>
        <p:spPr>
          <a:xfrm>
            <a:off x="1916071" y="22201360"/>
            <a:ext cx="28346400" cy="9341536"/>
          </a:xfrm>
          <a:prstGeom prst="roundRect">
            <a:avLst>
              <a:gd name="adj" fmla="val 8939"/>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dirty="0">
              <a:solidFill>
                <a:schemeClr val="accent1">
                  <a:lumMod val="75000"/>
                </a:schemeClr>
              </a:solidFill>
            </a:endParaRPr>
          </a:p>
        </p:txBody>
      </p:sp>
      <p:sp>
        <p:nvSpPr>
          <p:cNvPr id="47" name="Rectangle 46"/>
          <p:cNvSpPr/>
          <p:nvPr/>
        </p:nvSpPr>
        <p:spPr>
          <a:xfrm>
            <a:off x="21942275" y="28378552"/>
            <a:ext cx="7742897" cy="3046988"/>
          </a:xfrm>
          <a:prstGeom prst="rect">
            <a:avLst/>
          </a:prstGeom>
        </p:spPr>
        <p:txBody>
          <a:bodyPr wrap="square">
            <a:spAutoFit/>
          </a:bodyPr>
          <a:lstStyle/>
          <a:p>
            <a:pPr marL="285750" indent="-285750">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Generally, the pitch and the </a:t>
            </a:r>
            <a:r>
              <a:rPr lang="en-US" dirty="0" smtClean="0"/>
              <a:t>degree of interleaving </a:t>
            </a:r>
            <a:r>
              <a:rPr lang="en-US" dirty="0"/>
              <a:t>of the zigzag tips determine </a:t>
            </a:r>
            <a:r>
              <a:rPr lang="en-US" dirty="0" smtClean="0"/>
              <a:t>the level of charge </a:t>
            </a:r>
            <a:r>
              <a:rPr lang="en-US" dirty="0"/>
              <a:t>sharing </a:t>
            </a:r>
            <a:r>
              <a:rPr lang="en-US" dirty="0" smtClean="0"/>
              <a:t>uniformity, where the zigzag period can influence the </a:t>
            </a:r>
            <a:r>
              <a:rPr lang="en-US" dirty="0"/>
              <a:t>“flatness of response</a:t>
            </a:r>
          </a:p>
          <a:p>
            <a:pPr marL="285750" indent="-285750" algn="just">
              <a:buFont typeface="Wingdings" panose="05000000000000000000" pitchFamily="2" charset="2"/>
              <a:buChar char="§"/>
            </a:pPr>
            <a:r>
              <a:rPr lang="en-US" dirty="0"/>
              <a:t>As can be seen below, the more practical parameters like trace </a:t>
            </a:r>
            <a:r>
              <a:rPr lang="en-US" dirty="0" smtClean="0"/>
              <a:t>and </a:t>
            </a:r>
            <a:r>
              <a:rPr lang="en-US" dirty="0"/>
              <a:t>gap width play a significant role with regard to the actual achievable resolution</a:t>
            </a:r>
          </a:p>
        </p:txBody>
      </p:sp>
      <p:sp>
        <p:nvSpPr>
          <p:cNvPr id="170" name="TextBox 169"/>
          <p:cNvSpPr txBox="1"/>
          <p:nvPr/>
        </p:nvSpPr>
        <p:spPr>
          <a:xfrm>
            <a:off x="3224150" y="22197591"/>
            <a:ext cx="4082464" cy="923330"/>
          </a:xfrm>
          <a:prstGeom prst="rect">
            <a:avLst/>
          </a:prstGeom>
          <a:noFill/>
        </p:spPr>
        <p:txBody>
          <a:bodyPr wrap="none" rtlCol="0">
            <a:spAutoFit/>
          </a:bodyPr>
          <a:lstStyle/>
          <a:p>
            <a:r>
              <a:rPr lang="en-US" sz="5400" dirty="0">
                <a:solidFill>
                  <a:schemeClr val="tx1">
                    <a:lumMod val="65000"/>
                    <a:lumOff val="35000"/>
                  </a:schemeClr>
                </a:solidFill>
                <a:latin typeface="Arial Rounded MT Bold" panose="020F0704030504030204" pitchFamily="34" charset="0"/>
              </a:rPr>
              <a:t>Simulations</a:t>
            </a:r>
          </a:p>
        </p:txBody>
      </p:sp>
      <p:pic>
        <p:nvPicPr>
          <p:cNvPr id="172" name="Picture 171" descr="fit-like-zigzag-model-with-cloud-400um.eps"/>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6290848" y="24079845"/>
            <a:ext cx="3200400" cy="3200400"/>
          </a:xfrm>
          <a:prstGeom prst="rect">
            <a:avLst/>
          </a:prstGeom>
        </p:spPr>
      </p:pic>
      <p:pic>
        <p:nvPicPr>
          <p:cNvPr id="173" name="Picture 172" descr="fit-like-zigzag-resolution-400um.eps"/>
          <p:cNvPicPr>
            <a:picLocks noChangeAspect="1"/>
          </p:cNvPicPr>
          <p:nvPr/>
        </p:nvPicPr>
        <p:blipFill rotWithShape="1">
          <a:blip r:embed="rId10">
            <a:extLst>
              <a:ext uri="{28A0092B-C50C-407E-A947-70E740481C1C}">
                <a14:useLocalDpi xmlns:a14="http://schemas.microsoft.com/office/drawing/2010/main" val="0"/>
              </a:ext>
            </a:extLst>
          </a:blip>
          <a:srcRect l="-31" r="1"/>
          <a:stretch/>
        </p:blipFill>
        <p:spPr>
          <a:xfrm>
            <a:off x="9658410" y="24026100"/>
            <a:ext cx="7482412" cy="3200400"/>
          </a:xfrm>
          <a:prstGeom prst="rect">
            <a:avLst/>
          </a:prstGeom>
        </p:spPr>
      </p:pic>
      <p:pic>
        <p:nvPicPr>
          <p:cNvPr id="174" name="Picture 173"/>
          <p:cNvPicPr>
            <a:picLocks noChangeAspect="1"/>
          </p:cNvPicPr>
          <p:nvPr/>
        </p:nvPicPr>
        <p:blipFill rotWithShape="1">
          <a:blip r:embed="rId11"/>
          <a:srcRect l="26806"/>
          <a:stretch/>
        </p:blipFill>
        <p:spPr>
          <a:xfrm>
            <a:off x="9658409" y="27483397"/>
            <a:ext cx="7482412" cy="3200400"/>
          </a:xfrm>
          <a:prstGeom prst="rect">
            <a:avLst/>
          </a:prstGeom>
        </p:spPr>
      </p:pic>
      <p:pic>
        <p:nvPicPr>
          <p:cNvPr id="175" name="Picture 174"/>
          <p:cNvPicPr preferRelativeResize="0">
            <a:picLocks/>
          </p:cNvPicPr>
          <p:nvPr/>
        </p:nvPicPr>
        <p:blipFill rotWithShape="1">
          <a:blip r:embed="rId11"/>
          <a:srcRect l="1" t="5468" r="73710" b="9754"/>
          <a:stretch/>
        </p:blipFill>
        <p:spPr>
          <a:xfrm>
            <a:off x="6265093" y="27475612"/>
            <a:ext cx="3200400" cy="3200400"/>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163301" y="27144206"/>
            <a:ext cx="3474720" cy="3600746"/>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58921" y="24026101"/>
            <a:ext cx="3474720" cy="2785604"/>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571507" y="24068889"/>
            <a:ext cx="5053021" cy="3114821"/>
          </a:xfrm>
          <a:prstGeom prst="rect">
            <a:avLst/>
          </a:prstGeom>
        </p:spPr>
      </p:pic>
      <p:sp>
        <p:nvSpPr>
          <p:cNvPr id="74" name="Rounded Rectangle 73"/>
          <p:cNvSpPr/>
          <p:nvPr/>
        </p:nvSpPr>
        <p:spPr>
          <a:xfrm>
            <a:off x="1916071" y="31922868"/>
            <a:ext cx="28346400" cy="12474448"/>
          </a:xfrm>
          <a:prstGeom prst="roundRect">
            <a:avLst>
              <a:gd name="adj" fmla="val 6928"/>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dirty="0">
              <a:solidFill>
                <a:schemeClr val="accent1">
                  <a:lumMod val="75000"/>
                </a:schemeClr>
              </a:solidFill>
            </a:endParaRPr>
          </a:p>
        </p:txBody>
      </p:sp>
      <p:sp>
        <p:nvSpPr>
          <p:cNvPr id="75" name="TextBox 74"/>
          <p:cNvSpPr txBox="1"/>
          <p:nvPr/>
        </p:nvSpPr>
        <p:spPr>
          <a:xfrm>
            <a:off x="3220972" y="31934012"/>
            <a:ext cx="5139933" cy="923330"/>
          </a:xfrm>
          <a:prstGeom prst="rect">
            <a:avLst/>
          </a:prstGeom>
          <a:noFill/>
        </p:spPr>
        <p:txBody>
          <a:bodyPr wrap="none" rtlCol="0">
            <a:spAutoFit/>
          </a:bodyPr>
          <a:lstStyle/>
          <a:p>
            <a:r>
              <a:rPr lang="en-US" sz="5400" dirty="0">
                <a:solidFill>
                  <a:schemeClr val="tx1">
                    <a:lumMod val="65000"/>
                    <a:lumOff val="35000"/>
                  </a:schemeClr>
                </a:solidFill>
                <a:latin typeface="Arial Rounded MT Bold" panose="020F0704030504030204" pitchFamily="34" charset="0"/>
              </a:rPr>
              <a:t>Measurements</a:t>
            </a:r>
          </a:p>
        </p:txBody>
      </p:sp>
      <p:grpSp>
        <p:nvGrpSpPr>
          <p:cNvPr id="52" name="Group 51"/>
          <p:cNvGrpSpPr/>
          <p:nvPr/>
        </p:nvGrpSpPr>
        <p:grpSpPr>
          <a:xfrm>
            <a:off x="3578612" y="32902313"/>
            <a:ext cx="4877741" cy="3374790"/>
            <a:chOff x="2840423" y="33068442"/>
            <a:chExt cx="4580835" cy="3128989"/>
          </a:xfrm>
        </p:grpSpPr>
        <p:pic>
          <p:nvPicPr>
            <p:cNvPr id="83" name="Picture 6"/>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40423" y="33068442"/>
              <a:ext cx="4580835" cy="312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Box 83"/>
            <p:cNvSpPr txBox="1"/>
            <p:nvPr/>
          </p:nvSpPr>
          <p:spPr>
            <a:xfrm>
              <a:off x="2935047" y="33145352"/>
              <a:ext cx="1651596" cy="485112"/>
            </a:xfrm>
            <a:prstGeom prst="rect">
              <a:avLst/>
            </a:prstGeom>
            <a:solidFill>
              <a:srgbClr val="FFFF00">
                <a:alpha val="59000"/>
              </a:srgbClr>
            </a:solidFill>
          </p:spPr>
          <p:txBody>
            <a:bodyPr wrap="square" rtlCol="0">
              <a:spAutoFit/>
            </a:bodyPr>
            <a:lstStyle/>
            <a:p>
              <a:r>
                <a:rPr lang="en-US" sz="1400" b="1" dirty="0">
                  <a:solidFill>
                    <a:schemeClr val="tx2">
                      <a:lumMod val="75000"/>
                    </a:schemeClr>
                  </a:solidFill>
                </a:rPr>
                <a:t>Scanning </a:t>
              </a:r>
              <a:r>
                <a:rPr lang="en-US" sz="1400" b="1" dirty="0" smtClean="0">
                  <a:solidFill>
                    <a:schemeClr val="tx2">
                      <a:lumMod val="75000"/>
                    </a:schemeClr>
                  </a:solidFill>
                </a:rPr>
                <a:t>X-ray Gun (Collimated</a:t>
              </a:r>
              <a:r>
                <a:rPr lang="en-US" sz="1400" b="1" dirty="0">
                  <a:solidFill>
                    <a:schemeClr val="tx2">
                      <a:lumMod val="75000"/>
                    </a:schemeClr>
                  </a:solidFill>
                </a:rPr>
                <a:t>)</a:t>
              </a:r>
            </a:p>
          </p:txBody>
        </p:sp>
        <p:sp>
          <p:nvSpPr>
            <p:cNvPr id="85" name="TextBox 84"/>
            <p:cNvSpPr txBox="1"/>
            <p:nvPr/>
          </p:nvSpPr>
          <p:spPr>
            <a:xfrm>
              <a:off x="5260852" y="33196357"/>
              <a:ext cx="2110830" cy="485112"/>
            </a:xfrm>
            <a:prstGeom prst="rect">
              <a:avLst/>
            </a:prstGeom>
            <a:solidFill>
              <a:srgbClr val="FFFF00">
                <a:alpha val="59000"/>
              </a:srgbClr>
            </a:solidFill>
          </p:spPr>
          <p:txBody>
            <a:bodyPr wrap="square" rtlCol="0">
              <a:spAutoFit/>
            </a:bodyPr>
            <a:lstStyle/>
            <a:p>
              <a:r>
                <a:rPr lang="en-US" sz="1400" b="1" dirty="0">
                  <a:solidFill>
                    <a:schemeClr val="tx2">
                      <a:lumMod val="75000"/>
                    </a:schemeClr>
                  </a:solidFill>
                </a:rPr>
                <a:t>4</a:t>
              </a:r>
              <a:r>
                <a:rPr lang="en-US" sz="1400" b="1" dirty="0" smtClean="0">
                  <a:solidFill>
                    <a:schemeClr val="tx2">
                      <a:lumMod val="75000"/>
                    </a:schemeClr>
                  </a:solidFill>
                </a:rPr>
                <a:t>-GEM </a:t>
              </a:r>
              <a:r>
                <a:rPr lang="en-US" sz="1400" b="1" dirty="0">
                  <a:solidFill>
                    <a:schemeClr val="tx2">
                      <a:lumMod val="75000"/>
                    </a:schemeClr>
                  </a:solidFill>
                </a:rPr>
                <a:t>w/ Zigzag</a:t>
              </a:r>
            </a:p>
            <a:p>
              <a:r>
                <a:rPr lang="en-US" sz="1400" b="1" dirty="0">
                  <a:solidFill>
                    <a:schemeClr val="tx2">
                      <a:lumMod val="75000"/>
                    </a:schemeClr>
                  </a:solidFill>
                </a:rPr>
                <a:t> </a:t>
              </a:r>
              <a:r>
                <a:rPr lang="en-US" sz="1400" b="1" dirty="0" smtClean="0">
                  <a:solidFill>
                    <a:schemeClr val="tx2">
                      <a:lumMod val="75000"/>
                    </a:schemeClr>
                  </a:solidFill>
                </a:rPr>
                <a:t>Readout (ArCO2 (70/30))</a:t>
              </a:r>
              <a:endParaRPr lang="en-US" sz="1400" b="1" dirty="0">
                <a:solidFill>
                  <a:schemeClr val="tx2">
                    <a:lumMod val="75000"/>
                  </a:schemeClr>
                </a:solidFill>
              </a:endParaRPr>
            </a:p>
          </p:txBody>
        </p:sp>
        <p:cxnSp>
          <p:nvCxnSpPr>
            <p:cNvPr id="86" name="Straight Arrow Connector 85"/>
            <p:cNvCxnSpPr>
              <a:stCxn id="84" idx="2"/>
            </p:cNvCxnSpPr>
            <p:nvPr/>
          </p:nvCxnSpPr>
          <p:spPr>
            <a:xfrm>
              <a:off x="3760845" y="33630464"/>
              <a:ext cx="642752" cy="786648"/>
            </a:xfrm>
            <a:prstGeom prst="straightConnector1">
              <a:avLst/>
            </a:prstGeom>
            <a:ln w="254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473169" y="33719577"/>
              <a:ext cx="920869" cy="1311126"/>
            </a:xfrm>
            <a:prstGeom prst="straightConnector1">
              <a:avLst/>
            </a:prstGeom>
            <a:ln w="25400">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3495412554"/>
              </p:ext>
            </p:extLst>
          </p:nvPr>
        </p:nvGraphicFramePr>
        <p:xfrm>
          <a:off x="2209801" y="42283967"/>
          <a:ext cx="7517651" cy="1613535"/>
        </p:xfrm>
        <a:graphic>
          <a:graphicData uri="http://schemas.openxmlformats.org/drawingml/2006/table">
            <a:tbl>
              <a:tblPr>
                <a:tableStyleId>{5C22544A-7EE6-4342-B048-85BDC9FD1C3A}</a:tableStyleId>
              </a:tblPr>
              <a:tblGrid>
                <a:gridCol w="1049795">
                  <a:extLst>
                    <a:ext uri="{9D8B030D-6E8A-4147-A177-3AD203B41FA5}">
                      <a16:colId xmlns:a16="http://schemas.microsoft.com/office/drawing/2014/main" xmlns="" val="20000"/>
                    </a:ext>
                  </a:extLst>
                </a:gridCol>
                <a:gridCol w="773141">
                  <a:extLst>
                    <a:ext uri="{9D8B030D-6E8A-4147-A177-3AD203B41FA5}">
                      <a16:colId xmlns:a16="http://schemas.microsoft.com/office/drawing/2014/main" xmlns="" val="20001"/>
                    </a:ext>
                  </a:extLst>
                </a:gridCol>
                <a:gridCol w="786914">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71525">
                  <a:extLst>
                    <a:ext uri="{9D8B030D-6E8A-4147-A177-3AD203B41FA5}">
                      <a16:colId xmlns:a16="http://schemas.microsoft.com/office/drawing/2014/main" xmlns="" val="20004"/>
                    </a:ext>
                  </a:extLst>
                </a:gridCol>
                <a:gridCol w="1190625">
                  <a:extLst>
                    <a:ext uri="{9D8B030D-6E8A-4147-A177-3AD203B41FA5}">
                      <a16:colId xmlns:a16="http://schemas.microsoft.com/office/drawing/2014/main" xmlns="" val="20005"/>
                    </a:ext>
                  </a:extLst>
                </a:gridCol>
                <a:gridCol w="718213">
                  <a:extLst>
                    <a:ext uri="{9D8B030D-6E8A-4147-A177-3AD203B41FA5}">
                      <a16:colId xmlns:a16="http://schemas.microsoft.com/office/drawing/2014/main" xmlns="" val="20006"/>
                    </a:ext>
                  </a:extLst>
                </a:gridCol>
                <a:gridCol w="1465438">
                  <a:extLst>
                    <a:ext uri="{9D8B030D-6E8A-4147-A177-3AD203B41FA5}">
                      <a16:colId xmlns:a16="http://schemas.microsoft.com/office/drawing/2014/main" xmlns="" val="20007"/>
                    </a:ext>
                  </a:extLst>
                </a:gridCol>
              </a:tblGrid>
              <a:tr h="606551">
                <a:tc>
                  <a:txBody>
                    <a:bodyPr/>
                    <a:lstStyle/>
                    <a:p>
                      <a:pPr algn="l" fontAlgn="b"/>
                      <a:r>
                        <a:rPr lang="en-US" sz="1600" u="none" strike="noStrike" dirty="0">
                          <a:effectLst/>
                        </a:rPr>
                        <a:t>Measured physical</a:t>
                      </a:r>
                      <a:r>
                        <a:rPr lang="en-US" sz="1600" u="none" strike="noStrike" baseline="0" dirty="0">
                          <a:effectLst/>
                        </a:rPr>
                        <a:t> </a:t>
                      </a:r>
                      <a:r>
                        <a:rPr lang="en-US" sz="1600" u="none" strike="noStrike" dirty="0">
                          <a:effectLst/>
                        </a:rPr>
                        <a:t>ZZ </a:t>
                      </a:r>
                      <a:br>
                        <a:rPr lang="en-US" sz="1600" u="none" strike="noStrike" dirty="0">
                          <a:effectLst/>
                        </a:rPr>
                      </a:br>
                      <a:r>
                        <a:rPr lang="en-US" sz="1600" u="none" strike="noStrike" dirty="0">
                          <a:effectLst/>
                        </a:rPr>
                        <a:t>Parameters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b"/>
                      <a:r>
                        <a:rPr lang="en-US" sz="1800" u="sng" strike="noStrike" dirty="0">
                          <a:effectLst/>
                        </a:rPr>
                        <a:t>p (mm)</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b"/>
                      <a:r>
                        <a:rPr lang="en-US" sz="1800" u="sng" strike="noStrike" dirty="0">
                          <a:effectLst/>
                        </a:rPr>
                        <a:t>d (mm)</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b"/>
                      <a:r>
                        <a:rPr lang="en-US" sz="1800" u="sng" strike="noStrike" dirty="0">
                          <a:effectLst/>
                        </a:rPr>
                        <a:t>s (mm)</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l" fontAlgn="b"/>
                      <a:r>
                        <a:rPr lang="en-US" sz="1800" u="sng" strike="noStrike" dirty="0">
                          <a:effectLst/>
                        </a:rPr>
                        <a:t>g (mm)</a:t>
                      </a:r>
                      <a:endParaRPr lang="en-US" sz="18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US" sz="1400" u="sng" strike="noStrike" dirty="0">
                          <a:effectLst/>
                        </a:rPr>
                        <a:t>Strip Overlap / Pitch</a:t>
                      </a:r>
                      <a:r>
                        <a:rPr lang="en-US" sz="1400" u="sng" strike="noStrike" baseline="0" dirty="0">
                          <a:effectLst/>
                        </a:rPr>
                        <a:t> (%)</a:t>
                      </a:r>
                      <a:endParaRPr lang="en-US" sz="14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US" sz="1400" u="sng" strike="noStrike" dirty="0">
                          <a:effectLst/>
                        </a:rPr>
                        <a:t>Gap / Pitch</a:t>
                      </a:r>
                      <a:r>
                        <a:rPr lang="en-US" sz="1400" u="sng" strike="noStrike" baseline="0" dirty="0">
                          <a:effectLst/>
                        </a:rPr>
                        <a:t> (%)</a:t>
                      </a:r>
                      <a:endParaRPr lang="en-US" sz="14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US" sz="1400" u="sng" strike="noStrike" dirty="0">
                          <a:effectLst/>
                        </a:rPr>
                        <a:t>Electrode Area / Tot. PCB Active Area</a:t>
                      </a:r>
                      <a:r>
                        <a:rPr lang="en-US" sz="1400" u="sng" strike="noStrike" baseline="0" dirty="0">
                          <a:effectLst/>
                        </a:rPr>
                        <a:t> (%)</a:t>
                      </a:r>
                      <a:endParaRPr lang="en-US" sz="1400" b="1" i="0" u="sng" strike="noStrike" dirty="0">
                        <a:solidFill>
                          <a:srgbClr val="000000"/>
                        </a:solidFill>
                        <a:effectLst/>
                        <a:latin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xmlns="" val="10000"/>
                  </a:ext>
                </a:extLst>
              </a:tr>
              <a:tr h="346375">
                <a:tc>
                  <a:txBody>
                    <a:bodyPr/>
                    <a:lstStyle/>
                    <a:p>
                      <a:pPr algn="l" fontAlgn="b"/>
                      <a:r>
                        <a:rPr lang="en-US" sz="1400" u="none" strike="noStrike">
                          <a:effectLst/>
                        </a:rPr>
                        <a:t>Old Design/PCB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2.00</a:t>
                      </a:r>
                      <a:endParaRPr lang="en-US" sz="1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0.5</a:t>
                      </a:r>
                      <a:endParaRPr lang="en-US" sz="1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0.159</a:t>
                      </a:r>
                      <a:endParaRPr lang="en-US" sz="1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0.082</a:t>
                      </a:r>
                      <a:endParaRPr lang="en-US" sz="1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66.0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346375">
                <a:tc>
                  <a:txBody>
                    <a:bodyPr/>
                    <a:lstStyle/>
                    <a:p>
                      <a:pPr algn="l" fontAlgn="b"/>
                      <a:r>
                        <a:rPr lang="en-US" sz="1400" u="none" strike="noStrike">
                          <a:effectLst/>
                        </a:rPr>
                        <a:t>New Design/PCB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2.00</a:t>
                      </a:r>
                      <a:endParaRPr lang="en-US" sz="1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0.586</a:t>
                      </a:r>
                      <a:endParaRPr lang="en-US" sz="1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0.141</a:t>
                      </a:r>
                      <a:endParaRPr lang="en-US" sz="1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0.084</a:t>
                      </a:r>
                      <a:endParaRPr lang="en-US" sz="1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82.5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63.0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bl>
          </a:graphicData>
        </a:graphic>
      </p:graphicFrame>
      <p:sp>
        <p:nvSpPr>
          <p:cNvPr id="6" name="TextBox 5"/>
          <p:cNvSpPr txBox="1"/>
          <p:nvPr/>
        </p:nvSpPr>
        <p:spPr>
          <a:xfrm>
            <a:off x="7941604" y="20532054"/>
            <a:ext cx="6454361" cy="830997"/>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solidFill>
                  <a:srgbClr val="FFFF00"/>
                </a:solidFill>
              </a:rPr>
              <a:t>For the same pitch, zigzag shaped pads have clear advantages over standard rectangular pads.</a:t>
            </a:r>
          </a:p>
        </p:txBody>
      </p:sp>
      <p:sp>
        <p:nvSpPr>
          <p:cNvPr id="12" name="TextBox 11"/>
          <p:cNvSpPr txBox="1"/>
          <p:nvPr/>
        </p:nvSpPr>
        <p:spPr>
          <a:xfrm>
            <a:off x="16022394" y="13235853"/>
            <a:ext cx="4004153" cy="1077218"/>
          </a:xfrm>
          <a:prstGeom prst="rect">
            <a:avLst/>
          </a:prstGeom>
          <a:noFill/>
        </p:spPr>
        <p:txBody>
          <a:bodyPr wrap="square" rtlCol="0">
            <a:spAutoFit/>
          </a:bodyPr>
          <a:lstStyle/>
          <a:p>
            <a:r>
              <a:rPr lang="en-US" sz="3200" dirty="0"/>
              <a:t>Charge sharing among neighboring pads</a:t>
            </a:r>
          </a:p>
        </p:txBody>
      </p:sp>
      <p:sp>
        <p:nvSpPr>
          <p:cNvPr id="22" name="TextBox 21"/>
          <p:cNvSpPr txBox="1"/>
          <p:nvPr/>
        </p:nvSpPr>
        <p:spPr>
          <a:xfrm>
            <a:off x="2299361" y="24153792"/>
            <a:ext cx="3907906" cy="3108543"/>
          </a:xfrm>
          <a:prstGeom prst="rect">
            <a:avLst/>
          </a:prstGeom>
          <a:noFill/>
        </p:spPr>
        <p:txBody>
          <a:bodyPr wrap="square" rtlCol="0">
            <a:spAutoFit/>
          </a:bodyPr>
          <a:lstStyle/>
          <a:p>
            <a:r>
              <a:rPr lang="en-US" sz="2800" dirty="0" smtClean="0">
                <a:solidFill>
                  <a:schemeClr val="tx2">
                    <a:lumMod val="50000"/>
                  </a:schemeClr>
                </a:solidFill>
              </a:rPr>
              <a:t>Coarse </a:t>
            </a:r>
            <a:r>
              <a:rPr lang="en-US" sz="2800" dirty="0">
                <a:solidFill>
                  <a:schemeClr val="tx2">
                    <a:lumMod val="50000"/>
                  </a:schemeClr>
                </a:solidFill>
              </a:rPr>
              <a:t>Zigzag</a:t>
            </a:r>
          </a:p>
          <a:p>
            <a:pPr marL="457200" indent="-457200">
              <a:buFont typeface="Arial" panose="020B0604020202020204" pitchFamily="34" charset="0"/>
              <a:buChar char="•"/>
            </a:pPr>
            <a:r>
              <a:rPr lang="en-US" sz="2800" dirty="0">
                <a:solidFill>
                  <a:schemeClr val="tx2">
                    <a:lumMod val="50000"/>
                  </a:schemeClr>
                </a:solidFill>
              </a:rPr>
              <a:t>Non-uniform response, </a:t>
            </a:r>
            <a:r>
              <a:rPr lang="en-US" sz="2800" dirty="0" err="1">
                <a:solidFill>
                  <a:schemeClr val="tx2">
                    <a:lumMod val="50000"/>
                  </a:schemeClr>
                </a:solidFill>
              </a:rPr>
              <a:t>ie</a:t>
            </a:r>
            <a:r>
              <a:rPr lang="en-US" sz="2800" dirty="0">
                <a:solidFill>
                  <a:schemeClr val="tx2">
                    <a:lumMod val="50000"/>
                  </a:schemeClr>
                </a:solidFill>
              </a:rPr>
              <a:t> large </a:t>
            </a:r>
            <a:r>
              <a:rPr lang="en-US" sz="2800" i="1" dirty="0">
                <a:solidFill>
                  <a:schemeClr val="tx2">
                    <a:lumMod val="50000"/>
                  </a:schemeClr>
                </a:solidFill>
              </a:rPr>
              <a:t>DNL</a:t>
            </a:r>
          </a:p>
          <a:p>
            <a:pPr marL="457200" indent="-457200">
              <a:buFont typeface="Arial" panose="020B0604020202020204" pitchFamily="34" charset="0"/>
              <a:buChar char="•"/>
            </a:pPr>
            <a:r>
              <a:rPr lang="en-US" sz="2800" dirty="0">
                <a:solidFill>
                  <a:schemeClr val="tx2">
                    <a:lumMod val="50000"/>
                  </a:schemeClr>
                </a:solidFill>
              </a:rPr>
              <a:t>Poor spatial resolution</a:t>
            </a:r>
          </a:p>
          <a:p>
            <a:pPr marL="457200" indent="-457200">
              <a:buFont typeface="Arial" panose="020B0604020202020204" pitchFamily="34" charset="0"/>
              <a:buChar char="•"/>
            </a:pPr>
            <a:r>
              <a:rPr lang="en-US" sz="2800" dirty="0">
                <a:solidFill>
                  <a:schemeClr val="tx2">
                    <a:lumMod val="50000"/>
                  </a:schemeClr>
                </a:solidFill>
              </a:rPr>
              <a:t>Single pad hits, </a:t>
            </a:r>
            <a:r>
              <a:rPr lang="en-US" sz="2800" dirty="0" err="1">
                <a:solidFill>
                  <a:schemeClr val="tx2">
                    <a:lumMod val="50000"/>
                  </a:schemeClr>
                </a:solidFill>
              </a:rPr>
              <a:t>ie</a:t>
            </a:r>
            <a:r>
              <a:rPr lang="en-US" sz="2800" dirty="0">
                <a:solidFill>
                  <a:schemeClr val="tx2">
                    <a:lumMod val="50000"/>
                  </a:schemeClr>
                </a:solidFill>
              </a:rPr>
              <a:t> Non-sensitive areas</a:t>
            </a:r>
          </a:p>
          <a:p>
            <a:endParaRPr lang="en-US" sz="2800" dirty="0">
              <a:solidFill>
                <a:schemeClr val="tx2">
                  <a:lumMod val="50000"/>
                </a:schemeClr>
              </a:solidFill>
            </a:endParaRPr>
          </a:p>
        </p:txBody>
      </p:sp>
      <p:sp>
        <p:nvSpPr>
          <p:cNvPr id="107" name="TextBox 106"/>
          <p:cNvSpPr txBox="1"/>
          <p:nvPr/>
        </p:nvSpPr>
        <p:spPr>
          <a:xfrm>
            <a:off x="2318133" y="27609853"/>
            <a:ext cx="3972716" cy="3108543"/>
          </a:xfrm>
          <a:prstGeom prst="rect">
            <a:avLst/>
          </a:prstGeom>
          <a:noFill/>
        </p:spPr>
        <p:txBody>
          <a:bodyPr wrap="square" rtlCol="0">
            <a:spAutoFit/>
          </a:bodyPr>
          <a:lstStyle/>
          <a:p>
            <a:r>
              <a:rPr lang="en-US" sz="2800" dirty="0">
                <a:solidFill>
                  <a:schemeClr val="tx2">
                    <a:lumMod val="50000"/>
                  </a:schemeClr>
                </a:solidFill>
              </a:rPr>
              <a:t>Highly Interleaved</a:t>
            </a:r>
          </a:p>
          <a:p>
            <a:r>
              <a:rPr lang="en-US" sz="2800" dirty="0">
                <a:solidFill>
                  <a:schemeClr val="tx2">
                    <a:lumMod val="50000"/>
                  </a:schemeClr>
                </a:solidFill>
              </a:rPr>
              <a:t> Zigzag</a:t>
            </a:r>
          </a:p>
          <a:p>
            <a:pPr marL="457200" indent="-457200">
              <a:buFont typeface="Arial" panose="020B0604020202020204" pitchFamily="34" charset="0"/>
              <a:buChar char="•"/>
            </a:pPr>
            <a:r>
              <a:rPr lang="en-US" sz="2800" dirty="0">
                <a:solidFill>
                  <a:schemeClr val="tx2">
                    <a:lumMod val="50000"/>
                  </a:schemeClr>
                </a:solidFill>
              </a:rPr>
              <a:t>Uniform response across pad plane,</a:t>
            </a:r>
          </a:p>
          <a:p>
            <a:pPr marL="457200" indent="-457200">
              <a:buFont typeface="Arial" panose="020B0604020202020204" pitchFamily="34" charset="0"/>
              <a:buChar char="•"/>
            </a:pPr>
            <a:r>
              <a:rPr lang="en-US" sz="2800" dirty="0">
                <a:solidFill>
                  <a:schemeClr val="tx2">
                    <a:lumMod val="50000"/>
                  </a:schemeClr>
                </a:solidFill>
              </a:rPr>
              <a:t>No “dead zones”</a:t>
            </a:r>
          </a:p>
          <a:p>
            <a:pPr marL="457200" indent="-457200">
              <a:buFont typeface="Arial" panose="020B0604020202020204" pitchFamily="34" charset="0"/>
              <a:buChar char="•"/>
            </a:pPr>
            <a:r>
              <a:rPr lang="en-US" sz="2800" dirty="0">
                <a:solidFill>
                  <a:schemeClr val="tx2">
                    <a:lumMod val="50000"/>
                  </a:schemeClr>
                </a:solidFill>
              </a:rPr>
              <a:t>Very good spatial resolution</a:t>
            </a:r>
          </a:p>
        </p:txBody>
      </p:sp>
      <p:sp>
        <p:nvSpPr>
          <p:cNvPr id="23" name="TextBox 22"/>
          <p:cNvSpPr txBox="1"/>
          <p:nvPr/>
        </p:nvSpPr>
        <p:spPr>
          <a:xfrm>
            <a:off x="10417814" y="23452302"/>
            <a:ext cx="2316083" cy="523220"/>
          </a:xfrm>
          <a:prstGeom prst="rect">
            <a:avLst/>
          </a:prstGeom>
          <a:noFill/>
        </p:spPr>
        <p:txBody>
          <a:bodyPr wrap="none" rtlCol="0">
            <a:spAutoFit/>
          </a:bodyPr>
          <a:lstStyle/>
          <a:p>
            <a:r>
              <a:rPr lang="en-US" sz="2800" dirty="0">
                <a:solidFill>
                  <a:schemeClr val="tx2">
                    <a:lumMod val="50000"/>
                  </a:schemeClr>
                </a:solidFill>
              </a:rPr>
              <a:t>Residual Distr.</a:t>
            </a:r>
          </a:p>
        </p:txBody>
      </p:sp>
      <p:sp>
        <p:nvSpPr>
          <p:cNvPr id="108" name="TextBox 107"/>
          <p:cNvSpPr txBox="1"/>
          <p:nvPr/>
        </p:nvSpPr>
        <p:spPr>
          <a:xfrm>
            <a:off x="13580859" y="23396778"/>
            <a:ext cx="3724033" cy="523220"/>
          </a:xfrm>
          <a:prstGeom prst="rect">
            <a:avLst/>
          </a:prstGeom>
          <a:noFill/>
        </p:spPr>
        <p:txBody>
          <a:bodyPr wrap="none" rtlCol="0">
            <a:spAutoFit/>
          </a:bodyPr>
          <a:lstStyle/>
          <a:p>
            <a:r>
              <a:rPr lang="en-US" sz="2800" dirty="0">
                <a:solidFill>
                  <a:schemeClr val="tx2">
                    <a:lumMod val="50000"/>
                  </a:schemeClr>
                </a:solidFill>
              </a:rPr>
              <a:t>Residual Vs. hit position</a:t>
            </a:r>
          </a:p>
        </p:txBody>
      </p:sp>
      <p:sp>
        <p:nvSpPr>
          <p:cNvPr id="24" name="TextBox 23"/>
          <p:cNvSpPr txBox="1"/>
          <p:nvPr/>
        </p:nvSpPr>
        <p:spPr>
          <a:xfrm>
            <a:off x="10168097" y="27650305"/>
            <a:ext cx="1491114" cy="707886"/>
          </a:xfrm>
          <a:prstGeom prst="rect">
            <a:avLst/>
          </a:prstGeom>
          <a:noFill/>
        </p:spPr>
        <p:txBody>
          <a:bodyPr wrap="none" rtlCol="0">
            <a:spAutoFit/>
          </a:bodyPr>
          <a:lstStyle/>
          <a:p>
            <a:pPr marL="342900" indent="-342900">
              <a:buFont typeface="Symbol" panose="05050102010706020507" pitchFamily="18" charset="2"/>
              <a:buChar char="s"/>
            </a:pPr>
            <a:r>
              <a:rPr lang="en-US" b="1" i="1" dirty="0" smtClean="0">
                <a:solidFill>
                  <a:schemeClr val="tx2">
                    <a:lumMod val="50000"/>
                  </a:schemeClr>
                </a:solidFill>
              </a:rPr>
              <a:t>~60mm</a:t>
            </a:r>
          </a:p>
          <a:p>
            <a:r>
              <a:rPr lang="en-US" sz="1600" b="1" i="1" dirty="0" smtClean="0">
                <a:solidFill>
                  <a:schemeClr val="tx2">
                    <a:lumMod val="50000"/>
                  </a:schemeClr>
                </a:solidFill>
              </a:rPr>
              <a:t>N/S ~2%</a:t>
            </a:r>
            <a:endParaRPr lang="en-US" sz="1600" b="1" i="1" dirty="0">
              <a:solidFill>
                <a:schemeClr val="tx2">
                  <a:lumMod val="50000"/>
                </a:schemeClr>
              </a:solidFill>
            </a:endParaRPr>
          </a:p>
        </p:txBody>
      </p:sp>
      <p:cxnSp>
        <p:nvCxnSpPr>
          <p:cNvPr id="26" name="Straight Connector 25"/>
          <p:cNvCxnSpPr/>
          <p:nvPr/>
        </p:nvCxnSpPr>
        <p:spPr>
          <a:xfrm>
            <a:off x="17678400" y="22610270"/>
            <a:ext cx="0" cy="843034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56353" y="22344339"/>
            <a:ext cx="8730658" cy="971922"/>
          </a:xfrm>
          <a:prstGeom prst="rect">
            <a:avLst/>
          </a:prstGeom>
          <a:noFill/>
        </p:spPr>
        <p:txBody>
          <a:bodyPr wrap="square" rtlCol="0">
            <a:spAutoFit/>
          </a:bodyPr>
          <a:lstStyle/>
          <a:p>
            <a:r>
              <a:rPr lang="en-US" sz="2800" dirty="0"/>
              <a:t>Charge collection simulation, dictated by the simple geometry of the zigzag pattern</a:t>
            </a:r>
          </a:p>
        </p:txBody>
      </p:sp>
      <p:sp>
        <p:nvSpPr>
          <p:cNvPr id="114" name="TextBox 113"/>
          <p:cNvSpPr txBox="1"/>
          <p:nvPr/>
        </p:nvSpPr>
        <p:spPr>
          <a:xfrm>
            <a:off x="18382696" y="22299559"/>
            <a:ext cx="10374558" cy="1384995"/>
          </a:xfrm>
          <a:prstGeom prst="rect">
            <a:avLst/>
          </a:prstGeom>
          <a:noFill/>
        </p:spPr>
        <p:txBody>
          <a:bodyPr wrap="square" rtlCol="0">
            <a:spAutoFit/>
          </a:bodyPr>
          <a:lstStyle/>
          <a:p>
            <a:pPr algn="just"/>
            <a:r>
              <a:rPr lang="en-US" sz="2800" dirty="0"/>
              <a:t>An ANSYS simulation of the electric field in the gap above the zigzag pads and a simulation of gas processes like diffusion are used together to track a uniform plane of electrons onto the pad plane</a:t>
            </a:r>
          </a:p>
        </p:txBody>
      </p:sp>
      <p:sp>
        <p:nvSpPr>
          <p:cNvPr id="30" name="TextBox 29"/>
          <p:cNvSpPr txBox="1"/>
          <p:nvPr/>
        </p:nvSpPr>
        <p:spPr>
          <a:xfrm>
            <a:off x="22327687" y="27141303"/>
            <a:ext cx="7248885" cy="1569660"/>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solidFill>
                  <a:srgbClr val="FFFF00"/>
                </a:solidFill>
              </a:rPr>
              <a:t>The collection of electrons onto the zigzag pads is done in a quite uniform way, so the electric field does not impose any significant non-uniformity during the collection process</a:t>
            </a:r>
          </a:p>
        </p:txBody>
      </p:sp>
      <p:sp>
        <p:nvSpPr>
          <p:cNvPr id="33" name="TextBox 32"/>
          <p:cNvSpPr txBox="1"/>
          <p:nvPr/>
        </p:nvSpPr>
        <p:spPr>
          <a:xfrm>
            <a:off x="24259165" y="23689151"/>
            <a:ext cx="3845925" cy="461665"/>
          </a:xfrm>
          <a:prstGeom prst="rect">
            <a:avLst/>
          </a:prstGeom>
          <a:noFill/>
        </p:spPr>
        <p:txBody>
          <a:bodyPr wrap="none" rtlCol="0">
            <a:spAutoFit/>
          </a:bodyPr>
          <a:lstStyle/>
          <a:p>
            <a:r>
              <a:rPr lang="en-US" dirty="0">
                <a:solidFill>
                  <a:schemeClr val="accent1">
                    <a:lumMod val="75000"/>
                  </a:schemeClr>
                </a:solidFill>
              </a:rPr>
              <a:t>Density of collected electrons</a:t>
            </a:r>
          </a:p>
        </p:txBody>
      </p:sp>
      <p:grpSp>
        <p:nvGrpSpPr>
          <p:cNvPr id="43" name="Group 42"/>
          <p:cNvGrpSpPr/>
          <p:nvPr/>
        </p:nvGrpSpPr>
        <p:grpSpPr>
          <a:xfrm>
            <a:off x="10019801" y="36266675"/>
            <a:ext cx="15570137" cy="7722152"/>
            <a:chOff x="3615148" y="33402972"/>
            <a:chExt cx="16701729" cy="8335079"/>
          </a:xfrm>
        </p:grpSpPr>
        <p:sp>
          <p:nvSpPr>
            <p:cNvPr id="42" name="Rectangle: Rounded Corners 41"/>
            <p:cNvSpPr/>
            <p:nvPr/>
          </p:nvSpPr>
          <p:spPr>
            <a:xfrm>
              <a:off x="3615148" y="33402972"/>
              <a:ext cx="16701729" cy="8335079"/>
            </a:xfrm>
            <a:prstGeom prst="roundRect">
              <a:avLst>
                <a:gd name="adj" fmla="val 55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6">
              <a:extLst>
                <a:ext uri="{28A0092B-C50C-407E-A947-70E740481C1C}">
                  <a14:useLocalDpi xmlns:a14="http://schemas.microsoft.com/office/drawing/2010/main" val="0"/>
                </a:ext>
              </a:extLst>
            </a:blip>
            <a:srcRect l="1118" t="1515" r="995" b="1918"/>
            <a:stretch/>
          </p:blipFill>
          <p:spPr>
            <a:xfrm>
              <a:off x="3962400" y="33487440"/>
              <a:ext cx="16052232" cy="8016579"/>
            </a:xfrm>
            <a:prstGeom prst="rect">
              <a:avLst/>
            </a:prstGeom>
          </p:spPr>
        </p:pic>
      </p:grpSp>
      <p:sp>
        <p:nvSpPr>
          <p:cNvPr id="59" name="TextBox 58"/>
          <p:cNvSpPr txBox="1"/>
          <p:nvPr/>
        </p:nvSpPr>
        <p:spPr>
          <a:xfrm>
            <a:off x="2404238" y="36204223"/>
            <a:ext cx="7323214" cy="1815882"/>
          </a:xfrm>
          <a:prstGeom prst="rect">
            <a:avLst/>
          </a:prstGeom>
          <a:noFill/>
        </p:spPr>
        <p:txBody>
          <a:bodyPr wrap="square" rtlCol="0">
            <a:spAutoFit/>
          </a:bodyPr>
          <a:lstStyle/>
          <a:p>
            <a:r>
              <a:rPr lang="en-US" dirty="0"/>
              <a:t>A slit collimated beam of x-rays </a:t>
            </a:r>
            <a:r>
              <a:rPr lang="en-US" dirty="0" smtClean="0"/>
              <a:t>(~50</a:t>
            </a:r>
            <a:r>
              <a:rPr lang="en-US" dirty="0" smtClean="0">
                <a:latin typeface="Symbol" panose="05050102010706020507" pitchFamily="18" charset="2"/>
              </a:rPr>
              <a:t>m</a:t>
            </a:r>
            <a:r>
              <a:rPr lang="en-US" dirty="0" smtClean="0"/>
              <a:t>m </a:t>
            </a:r>
            <a:r>
              <a:rPr lang="en-US" dirty="0"/>
              <a:t>x 8mm) scans across ZZ readout, coupled to a  4-GEM </a:t>
            </a:r>
            <a:r>
              <a:rPr lang="en-US" dirty="0" smtClean="0"/>
              <a:t>stack</a:t>
            </a:r>
          </a:p>
          <a:p>
            <a:endParaRPr lang="en-US" dirty="0" smtClean="0"/>
          </a:p>
          <a:p>
            <a:pPr marL="342900" indent="-342900">
              <a:buFont typeface="Wingdings" panose="05000000000000000000" pitchFamily="2" charset="2"/>
              <a:buChar char="v"/>
            </a:pPr>
            <a:r>
              <a:rPr lang="en-US" sz="2000" b="1" dirty="0" smtClean="0">
                <a:solidFill>
                  <a:srgbClr val="FF0000"/>
                </a:solidFill>
              </a:rPr>
              <a:t>Note: the resolutions quoted here do not have the beam width unfolded, since the width is not precisely known</a:t>
            </a:r>
            <a:endParaRPr lang="en-US" sz="2000" b="1" dirty="0">
              <a:solidFill>
                <a:srgbClr val="FF0000"/>
              </a:solidFill>
            </a:endParaRPr>
          </a:p>
        </p:txBody>
      </p:sp>
      <p:sp>
        <p:nvSpPr>
          <p:cNvPr id="91" name="TextBox 90"/>
          <p:cNvSpPr txBox="1"/>
          <p:nvPr/>
        </p:nvSpPr>
        <p:spPr>
          <a:xfrm>
            <a:off x="2476067" y="41371158"/>
            <a:ext cx="6826327" cy="830997"/>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FFFF00"/>
                </a:solidFill>
              </a:rPr>
              <a:t>Biggest improvements in new PCB design include increased interleaving and reduced single pad zone</a:t>
            </a:r>
          </a:p>
        </p:txBody>
      </p:sp>
      <p:sp>
        <p:nvSpPr>
          <p:cNvPr id="176" name="TextBox 175"/>
          <p:cNvSpPr txBox="1"/>
          <p:nvPr/>
        </p:nvSpPr>
        <p:spPr>
          <a:xfrm>
            <a:off x="10269373" y="31934012"/>
            <a:ext cx="4092787" cy="461665"/>
          </a:xfrm>
          <a:prstGeom prst="rect">
            <a:avLst/>
          </a:prstGeom>
          <a:noFill/>
        </p:spPr>
        <p:txBody>
          <a:bodyPr wrap="none" rtlCol="0">
            <a:spAutoFit/>
          </a:bodyPr>
          <a:lstStyle/>
          <a:p>
            <a:r>
              <a:rPr lang="en-US" b="1" dirty="0">
                <a:solidFill>
                  <a:schemeClr val="accent1">
                    <a:lumMod val="50000"/>
                  </a:schemeClr>
                </a:solidFill>
              </a:rPr>
              <a:t>Old PCB/Design Scan Results</a:t>
            </a:r>
          </a:p>
        </p:txBody>
      </p:sp>
      <p:sp>
        <p:nvSpPr>
          <p:cNvPr id="177" name="TextBox 176"/>
          <p:cNvSpPr txBox="1"/>
          <p:nvPr/>
        </p:nvSpPr>
        <p:spPr>
          <a:xfrm>
            <a:off x="10229520" y="35833240"/>
            <a:ext cx="4179349" cy="461665"/>
          </a:xfrm>
          <a:prstGeom prst="rect">
            <a:avLst/>
          </a:prstGeom>
          <a:noFill/>
        </p:spPr>
        <p:txBody>
          <a:bodyPr wrap="none" rtlCol="0">
            <a:spAutoFit/>
          </a:bodyPr>
          <a:lstStyle/>
          <a:p>
            <a:r>
              <a:rPr lang="en-US" b="1" dirty="0">
                <a:solidFill>
                  <a:schemeClr val="accent1">
                    <a:lumMod val="50000"/>
                  </a:schemeClr>
                </a:solidFill>
              </a:rPr>
              <a:t>New PCB/Design Scan Results</a:t>
            </a:r>
          </a:p>
        </p:txBody>
      </p:sp>
      <p:sp>
        <p:nvSpPr>
          <p:cNvPr id="92" name="TextBox 91"/>
          <p:cNvSpPr txBox="1"/>
          <p:nvPr/>
        </p:nvSpPr>
        <p:spPr>
          <a:xfrm>
            <a:off x="20026547" y="32104388"/>
            <a:ext cx="9957237" cy="3793346"/>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solidFill>
                  <a:srgbClr val="FFFF00"/>
                </a:solidFill>
              </a:rPr>
              <a:t>Performance </a:t>
            </a:r>
            <a:r>
              <a:rPr lang="en-US" sz="3200" dirty="0" smtClean="0">
                <a:solidFill>
                  <a:srgbClr val="FFFF00"/>
                </a:solidFill>
              </a:rPr>
              <a:t>improvements (New Vs Old PCB)</a:t>
            </a:r>
            <a:r>
              <a:rPr lang="en-US" sz="3200" dirty="0" smtClean="0"/>
              <a:t>:</a:t>
            </a:r>
            <a:endParaRPr lang="en-US" sz="3200" dirty="0"/>
          </a:p>
          <a:p>
            <a:pPr marL="1085850" lvl="1" indent="-342900">
              <a:buFont typeface="Arial" panose="020B0604020202020204" pitchFamily="34" charset="0"/>
              <a:buChar char="•"/>
            </a:pPr>
            <a:r>
              <a:rPr lang="en-US" sz="3200" dirty="0">
                <a:solidFill>
                  <a:srgbClr val="FFFF00"/>
                </a:solidFill>
              </a:rPr>
              <a:t>Reduced </a:t>
            </a:r>
            <a:r>
              <a:rPr lang="en-US" sz="3200" i="1" dirty="0">
                <a:solidFill>
                  <a:srgbClr val="FFFF00"/>
                </a:solidFill>
              </a:rPr>
              <a:t>DNL</a:t>
            </a:r>
            <a:r>
              <a:rPr lang="en-US" sz="3200" dirty="0">
                <a:solidFill>
                  <a:srgbClr val="FFFF00"/>
                </a:solidFill>
              </a:rPr>
              <a:t> (more homogeneous response)</a:t>
            </a:r>
          </a:p>
          <a:p>
            <a:pPr marL="1085850" lvl="1" indent="-342900">
              <a:buFont typeface="Arial" panose="020B0604020202020204" pitchFamily="34" charset="0"/>
              <a:buChar char="•"/>
            </a:pPr>
            <a:r>
              <a:rPr lang="en-US" sz="3200" dirty="0">
                <a:solidFill>
                  <a:srgbClr val="FFFF00"/>
                </a:solidFill>
              </a:rPr>
              <a:t>Improved resolution (70/100</a:t>
            </a:r>
            <a:r>
              <a:rPr lang="en-US" sz="3200" dirty="0">
                <a:solidFill>
                  <a:srgbClr val="FFFF00"/>
                </a:solidFill>
                <a:latin typeface="Symbol" panose="05050102010706020507" pitchFamily="18" charset="2"/>
              </a:rPr>
              <a:t>m</a:t>
            </a:r>
            <a:r>
              <a:rPr lang="en-US" sz="3200" dirty="0">
                <a:solidFill>
                  <a:srgbClr val="FFFF00"/>
                </a:solidFill>
              </a:rPr>
              <a:t>m Vs </a:t>
            </a:r>
            <a:r>
              <a:rPr lang="en-US" sz="3200" dirty="0" smtClean="0">
                <a:solidFill>
                  <a:srgbClr val="FFFF00"/>
                </a:solidFill>
              </a:rPr>
              <a:t>98/132</a:t>
            </a:r>
            <a:r>
              <a:rPr lang="en-US" sz="3200" dirty="0" smtClean="0">
                <a:solidFill>
                  <a:srgbClr val="FFFF00"/>
                </a:solidFill>
                <a:latin typeface="Symbol" panose="05050102010706020507" pitchFamily="18" charset="2"/>
              </a:rPr>
              <a:t>m</a:t>
            </a:r>
            <a:r>
              <a:rPr lang="en-US" sz="3200" dirty="0" smtClean="0">
                <a:solidFill>
                  <a:srgbClr val="FFFF00"/>
                </a:solidFill>
              </a:rPr>
              <a:t>m</a:t>
            </a:r>
            <a:r>
              <a:rPr lang="en-US" sz="3200" dirty="0">
                <a:solidFill>
                  <a:srgbClr val="FFFF00"/>
                </a:solidFill>
              </a:rPr>
              <a:t>)</a:t>
            </a:r>
          </a:p>
          <a:p>
            <a:pPr marL="1085850" lvl="1" indent="-342900">
              <a:buFont typeface="Arial" panose="020B0604020202020204" pitchFamily="34" charset="0"/>
              <a:buChar char="•"/>
            </a:pPr>
            <a:r>
              <a:rPr lang="en-US" sz="3200" dirty="0">
                <a:solidFill>
                  <a:srgbClr val="FFFF00"/>
                </a:solidFill>
              </a:rPr>
              <a:t>Far fewer single pad hits </a:t>
            </a:r>
            <a:r>
              <a:rPr lang="en-US" sz="3200" dirty="0" smtClean="0">
                <a:solidFill>
                  <a:srgbClr val="FFFF00"/>
                </a:solidFill>
              </a:rPr>
              <a:t>(few% </a:t>
            </a:r>
            <a:r>
              <a:rPr lang="en-US" sz="3200" dirty="0">
                <a:solidFill>
                  <a:srgbClr val="FFFF00"/>
                </a:solidFill>
              </a:rPr>
              <a:t>Vs 30%)</a:t>
            </a:r>
          </a:p>
          <a:p>
            <a:pPr>
              <a:lnSpc>
                <a:spcPts val="2000"/>
              </a:lnSpc>
            </a:pPr>
            <a:endParaRPr lang="en-US" sz="3200" dirty="0"/>
          </a:p>
          <a:p>
            <a:pPr marL="342900" indent="-342900" algn="just">
              <a:lnSpc>
                <a:spcPts val="2300"/>
              </a:lnSpc>
              <a:buFont typeface="Wingdings" panose="05000000000000000000" pitchFamily="2" charset="2"/>
              <a:buChar char="q"/>
            </a:pPr>
            <a:r>
              <a:rPr lang="en-US" sz="1800" dirty="0">
                <a:solidFill>
                  <a:schemeClr val="accent1">
                    <a:lumMod val="75000"/>
                  </a:schemeClr>
                </a:solidFill>
              </a:rPr>
              <a:t>While the in-lab measurements of resolution may be used to attach figures of merit to each zigzag pattern, these measurements are not fully representative of the single point track resolution in the TPC, therefore the goal is to simply maximize, to a reasonable extent this relative measure of the resolution. </a:t>
            </a:r>
            <a:endParaRPr lang="en-US" sz="1800" dirty="0" smtClean="0">
              <a:solidFill>
                <a:schemeClr val="accent1">
                  <a:lumMod val="75000"/>
                </a:schemeClr>
              </a:solidFill>
            </a:endParaRPr>
          </a:p>
          <a:p>
            <a:pPr marL="342900" indent="-342900" algn="just">
              <a:lnSpc>
                <a:spcPts val="2300"/>
              </a:lnSpc>
              <a:buFont typeface="Wingdings" panose="05000000000000000000" pitchFamily="2" charset="2"/>
              <a:buChar char="q"/>
            </a:pPr>
            <a:r>
              <a:rPr lang="en-US" sz="1800" dirty="0" smtClean="0">
                <a:solidFill>
                  <a:schemeClr val="accent1">
                    <a:lumMod val="75000"/>
                  </a:schemeClr>
                </a:solidFill>
              </a:rPr>
              <a:t>In general, </a:t>
            </a:r>
            <a:r>
              <a:rPr lang="en-US" sz="1800" dirty="0">
                <a:solidFill>
                  <a:schemeClr val="accent1">
                    <a:lumMod val="75000"/>
                  </a:schemeClr>
                </a:solidFill>
              </a:rPr>
              <a:t>the performance is hindered by practical matters like S/N, cross talk, gain uniformity, FEE dynamic range, specific E-field distortions, and fabrication limitations on gap widths, etc</a:t>
            </a:r>
            <a:r>
              <a:rPr lang="en-US" sz="1800" dirty="0" smtClean="0">
                <a:solidFill>
                  <a:schemeClr val="accent1">
                    <a:lumMod val="75000"/>
                  </a:schemeClr>
                </a:solidFill>
              </a:rPr>
              <a:t>.</a:t>
            </a:r>
          </a:p>
        </p:txBody>
      </p:sp>
      <p:sp>
        <p:nvSpPr>
          <p:cNvPr id="96" name="TextBox 95"/>
          <p:cNvSpPr txBox="1"/>
          <p:nvPr/>
        </p:nvSpPr>
        <p:spPr>
          <a:xfrm>
            <a:off x="14510276" y="40448942"/>
            <a:ext cx="1390124" cy="677108"/>
          </a:xfrm>
          <a:prstGeom prst="rect">
            <a:avLst/>
          </a:prstGeom>
          <a:noFill/>
        </p:spPr>
        <p:txBody>
          <a:bodyPr wrap="none" rtlCol="0">
            <a:spAutoFit/>
          </a:bodyPr>
          <a:lstStyle/>
          <a:p>
            <a:r>
              <a:rPr lang="en-US" sz="2200" b="1" i="1" dirty="0">
                <a:solidFill>
                  <a:srgbClr val="FF0000"/>
                </a:solidFill>
                <a:latin typeface="Symbol" panose="05050102010706020507" pitchFamily="18" charset="2"/>
              </a:rPr>
              <a:t>s</a:t>
            </a:r>
            <a:r>
              <a:rPr lang="en-US" sz="2200" b="1" i="1" dirty="0" smtClean="0">
                <a:solidFill>
                  <a:srgbClr val="FF0000"/>
                </a:solidFill>
              </a:rPr>
              <a:t> ~100</a:t>
            </a:r>
            <a:r>
              <a:rPr lang="en-US" sz="2200" b="1" i="1" dirty="0" smtClean="0">
                <a:solidFill>
                  <a:srgbClr val="FF0000"/>
                </a:solidFill>
                <a:latin typeface="Symbol" panose="05050102010706020507" pitchFamily="18" charset="2"/>
              </a:rPr>
              <a:t>m</a:t>
            </a:r>
            <a:r>
              <a:rPr lang="en-US" sz="2200" b="1" i="1" dirty="0" smtClean="0">
                <a:solidFill>
                  <a:srgbClr val="FF0000"/>
                </a:solidFill>
              </a:rPr>
              <a:t>m</a:t>
            </a:r>
          </a:p>
          <a:p>
            <a:r>
              <a:rPr lang="en-US" sz="1600" b="1" i="1" dirty="0" smtClean="0">
                <a:solidFill>
                  <a:srgbClr val="FF0000"/>
                </a:solidFill>
              </a:rPr>
              <a:t>N/S ~1-3%</a:t>
            </a:r>
          </a:p>
        </p:txBody>
      </p:sp>
      <p:sp>
        <p:nvSpPr>
          <p:cNvPr id="178" name="TextBox 177"/>
          <p:cNvSpPr txBox="1"/>
          <p:nvPr/>
        </p:nvSpPr>
        <p:spPr>
          <a:xfrm>
            <a:off x="18341441" y="40474238"/>
            <a:ext cx="1249060" cy="677108"/>
          </a:xfrm>
          <a:prstGeom prst="rect">
            <a:avLst/>
          </a:prstGeom>
          <a:noFill/>
        </p:spPr>
        <p:txBody>
          <a:bodyPr wrap="none" rtlCol="0">
            <a:spAutoFit/>
          </a:bodyPr>
          <a:lstStyle/>
          <a:p>
            <a:r>
              <a:rPr lang="en-US" sz="2200" b="1" i="1" dirty="0">
                <a:solidFill>
                  <a:schemeClr val="tx1"/>
                </a:solidFill>
                <a:latin typeface="Symbol" panose="05050102010706020507" pitchFamily="18" charset="2"/>
              </a:rPr>
              <a:t>s</a:t>
            </a:r>
            <a:r>
              <a:rPr lang="en-US" sz="2200" b="1" i="1" dirty="0" smtClean="0">
                <a:solidFill>
                  <a:schemeClr val="tx1"/>
                </a:solidFill>
              </a:rPr>
              <a:t> ~70</a:t>
            </a:r>
            <a:r>
              <a:rPr lang="en-US" sz="2200" b="1" i="1" dirty="0" smtClean="0">
                <a:solidFill>
                  <a:schemeClr val="tx1"/>
                </a:solidFill>
                <a:latin typeface="Symbol" panose="05050102010706020507" pitchFamily="18" charset="2"/>
              </a:rPr>
              <a:t>m</a:t>
            </a:r>
            <a:r>
              <a:rPr lang="en-US" sz="2200" b="1" i="1" dirty="0" smtClean="0">
                <a:solidFill>
                  <a:schemeClr val="tx1"/>
                </a:solidFill>
              </a:rPr>
              <a:t>m</a:t>
            </a:r>
          </a:p>
          <a:p>
            <a:r>
              <a:rPr lang="en-US" sz="1600" b="1" i="1" dirty="0" smtClean="0">
                <a:solidFill>
                  <a:schemeClr val="tx1"/>
                </a:solidFill>
              </a:rPr>
              <a:t>N/S ~ 1-3%</a:t>
            </a:r>
            <a:endParaRPr lang="en-US" sz="1600" b="1" i="1" dirty="0">
              <a:solidFill>
                <a:schemeClr val="tx1"/>
              </a:solidFill>
            </a:endParaRPr>
          </a:p>
        </p:txBody>
      </p:sp>
      <p:pic>
        <p:nvPicPr>
          <p:cNvPr id="117" name="Picture 116"/>
          <p:cNvPicPr>
            <a:picLocks noChangeAspect="1"/>
          </p:cNvPicPr>
          <p:nvPr/>
        </p:nvPicPr>
        <p:blipFill>
          <a:blip r:embed="rId17"/>
          <a:stretch>
            <a:fillRect/>
          </a:stretch>
        </p:blipFill>
        <p:spPr>
          <a:xfrm>
            <a:off x="24931443" y="40474238"/>
            <a:ext cx="629485" cy="892610"/>
          </a:xfrm>
          <a:prstGeom prst="rect">
            <a:avLst/>
          </a:prstGeom>
        </p:spPr>
      </p:pic>
      <p:sp>
        <p:nvSpPr>
          <p:cNvPr id="137" name="TextBox 136"/>
          <p:cNvSpPr txBox="1"/>
          <p:nvPr/>
        </p:nvSpPr>
        <p:spPr>
          <a:xfrm>
            <a:off x="26547401" y="35934341"/>
            <a:ext cx="2566728" cy="461665"/>
          </a:xfrm>
          <a:prstGeom prst="rect">
            <a:avLst/>
          </a:prstGeom>
          <a:noFill/>
        </p:spPr>
        <p:txBody>
          <a:bodyPr wrap="none" rtlCol="0">
            <a:spAutoFit/>
          </a:bodyPr>
          <a:lstStyle/>
          <a:p>
            <a:r>
              <a:rPr lang="en-US" u="sng" dirty="0">
                <a:solidFill>
                  <a:schemeClr val="tx1"/>
                </a:solidFill>
              </a:rPr>
              <a:t>Perpendicular Scan</a:t>
            </a:r>
          </a:p>
        </p:txBody>
      </p:sp>
      <p:sp>
        <p:nvSpPr>
          <p:cNvPr id="138" name="TextBox 137"/>
          <p:cNvSpPr txBox="1"/>
          <p:nvPr/>
        </p:nvSpPr>
        <p:spPr>
          <a:xfrm>
            <a:off x="26049149" y="38706310"/>
            <a:ext cx="3949055" cy="1015663"/>
          </a:xfrm>
          <a:prstGeom prst="rect">
            <a:avLst/>
          </a:prstGeom>
          <a:noFill/>
        </p:spPr>
        <p:txBody>
          <a:bodyPr wrap="square" rtlCol="0">
            <a:spAutoFit/>
          </a:bodyPr>
          <a:lstStyle/>
          <a:p>
            <a:r>
              <a:rPr lang="en-US" sz="2000" dirty="0"/>
              <a:t>By scanning perpendicularly, the uniformity of the pad response may be checked across the ZZ period</a:t>
            </a:r>
          </a:p>
        </p:txBody>
      </p:sp>
      <p:sp>
        <p:nvSpPr>
          <p:cNvPr id="3078" name="TextBox 3077"/>
          <p:cNvSpPr txBox="1"/>
          <p:nvPr/>
        </p:nvSpPr>
        <p:spPr>
          <a:xfrm>
            <a:off x="25560928" y="42747255"/>
            <a:ext cx="4507537" cy="1374735"/>
          </a:xfrm>
          <a:prstGeom prst="rect">
            <a:avLst/>
          </a:prstGeom>
          <a:noFill/>
        </p:spPr>
        <p:txBody>
          <a:bodyPr wrap="square" rtlCol="0">
            <a:spAutoFit/>
          </a:bodyPr>
          <a:lstStyle/>
          <a:p>
            <a:pPr marL="342900" indent="-342900" algn="just">
              <a:lnSpc>
                <a:spcPts val="2000"/>
              </a:lnSpc>
              <a:buFont typeface="Wingdings" panose="05000000000000000000" pitchFamily="2" charset="2"/>
              <a:buChar char="Ø"/>
            </a:pPr>
            <a:r>
              <a:rPr lang="en-US" sz="2000" dirty="0">
                <a:solidFill>
                  <a:srgbClr val="FFFF00"/>
                </a:solidFill>
              </a:rPr>
              <a:t>Spectra at all five points have the same shape </a:t>
            </a:r>
            <a:r>
              <a:rPr lang="en-US" sz="2000" dirty="0">
                <a:solidFill>
                  <a:srgbClr val="FFFF00"/>
                </a:solidFill>
                <a:sym typeface="Wingdings" panose="05000000000000000000" pitchFamily="2" charset="2"/>
              </a:rPr>
              <a:t> uniform pad response across ZZ periods</a:t>
            </a:r>
            <a:endParaRPr lang="en-US" sz="2000" dirty="0">
              <a:solidFill>
                <a:srgbClr val="FFFF00"/>
              </a:solidFill>
            </a:endParaRPr>
          </a:p>
          <a:p>
            <a:pPr marL="342900" indent="-342900" algn="just">
              <a:lnSpc>
                <a:spcPts val="2000"/>
              </a:lnSpc>
              <a:buFont typeface="Wingdings" panose="05000000000000000000" pitchFamily="2" charset="2"/>
              <a:buChar char="Ø"/>
            </a:pPr>
            <a:r>
              <a:rPr lang="en-US" sz="2000" dirty="0">
                <a:solidFill>
                  <a:srgbClr val="FFFF00"/>
                </a:solidFill>
              </a:rPr>
              <a:t>Smallest charge for a fired pad is ~10% of total collected charge</a:t>
            </a:r>
          </a:p>
        </p:txBody>
      </p:sp>
      <p:sp>
        <p:nvSpPr>
          <p:cNvPr id="3085" name="TextBox 3084"/>
          <p:cNvSpPr txBox="1"/>
          <p:nvPr/>
        </p:nvSpPr>
        <p:spPr>
          <a:xfrm>
            <a:off x="19606146" y="38621243"/>
            <a:ext cx="1293944" cy="461665"/>
          </a:xfrm>
          <a:prstGeom prst="rect">
            <a:avLst/>
          </a:prstGeom>
          <a:noFill/>
        </p:spPr>
        <p:txBody>
          <a:bodyPr wrap="none" rtlCol="0">
            <a:spAutoFit/>
          </a:bodyPr>
          <a:lstStyle/>
          <a:p>
            <a:r>
              <a:rPr lang="en-US" b="1" dirty="0">
                <a:solidFill>
                  <a:schemeClr val="accent1">
                    <a:lumMod val="75000"/>
                  </a:schemeClr>
                </a:solidFill>
              </a:rPr>
              <a:t>Slope ~1</a:t>
            </a:r>
          </a:p>
        </p:txBody>
      </p:sp>
      <p:sp>
        <p:nvSpPr>
          <p:cNvPr id="3086" name="TextBox 3085"/>
          <p:cNvSpPr txBox="1"/>
          <p:nvPr/>
        </p:nvSpPr>
        <p:spPr>
          <a:xfrm>
            <a:off x="3117808" y="13236681"/>
            <a:ext cx="3068469" cy="584775"/>
          </a:xfrm>
          <a:prstGeom prst="rect">
            <a:avLst/>
          </a:prstGeom>
          <a:noFill/>
        </p:spPr>
        <p:txBody>
          <a:bodyPr wrap="none" rtlCol="0">
            <a:spAutoFit/>
          </a:bodyPr>
          <a:lstStyle/>
          <a:p>
            <a:r>
              <a:rPr lang="en-US" sz="3200" dirty="0"/>
              <a:t>Zigzag Geometry</a:t>
            </a:r>
          </a:p>
        </p:txBody>
      </p:sp>
      <p:sp>
        <p:nvSpPr>
          <p:cNvPr id="3089" name="TextBox 3088"/>
          <p:cNvSpPr txBox="1"/>
          <p:nvPr/>
        </p:nvSpPr>
        <p:spPr>
          <a:xfrm>
            <a:off x="569250" y="52514018"/>
            <a:ext cx="415498" cy="461665"/>
          </a:xfrm>
          <a:prstGeom prst="rect">
            <a:avLst/>
          </a:prstGeom>
          <a:noFill/>
        </p:spPr>
        <p:txBody>
          <a:bodyPr wrap="none" rtlCol="0">
            <a:spAutoFit/>
          </a:bodyPr>
          <a:lstStyle/>
          <a:p>
            <a:r>
              <a:rPr lang="en-US" dirty="0"/>
              <a:t>   </a:t>
            </a:r>
          </a:p>
        </p:txBody>
      </p:sp>
      <p:grpSp>
        <p:nvGrpSpPr>
          <p:cNvPr id="115" name="Group 114"/>
          <p:cNvGrpSpPr/>
          <p:nvPr/>
        </p:nvGrpSpPr>
        <p:grpSpPr>
          <a:xfrm>
            <a:off x="16336073" y="45018571"/>
            <a:ext cx="14190220" cy="2742189"/>
            <a:chOff x="15836819" y="44929606"/>
            <a:chExt cx="14190220" cy="2742189"/>
          </a:xfrm>
        </p:grpSpPr>
        <p:sp>
          <p:nvSpPr>
            <p:cNvPr id="3092" name="Rectangle: Rounded Corners 3091"/>
            <p:cNvSpPr/>
            <p:nvPr/>
          </p:nvSpPr>
          <p:spPr>
            <a:xfrm>
              <a:off x="15836819" y="44978977"/>
              <a:ext cx="14190220" cy="2692818"/>
            </a:xfrm>
            <a:prstGeom prst="roundRect">
              <a:avLst>
                <a:gd name="adj" fmla="val 11980"/>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6" name="Picture 245"/>
            <p:cNvPicPr>
              <a:picLocks noChangeAspect="1"/>
            </p:cNvPicPr>
            <p:nvPr/>
          </p:nvPicPr>
          <p:blipFill>
            <a:blip r:embed="rId18"/>
            <a:stretch>
              <a:fillRect/>
            </a:stretch>
          </p:blipFill>
          <p:spPr>
            <a:xfrm>
              <a:off x="16317227" y="45059242"/>
              <a:ext cx="2928609" cy="2518083"/>
            </a:xfrm>
            <a:prstGeom prst="rect">
              <a:avLst/>
            </a:prstGeom>
          </p:spPr>
        </p:pic>
        <p:sp>
          <p:nvSpPr>
            <p:cNvPr id="3090" name="TextBox 3089"/>
            <p:cNvSpPr txBox="1"/>
            <p:nvPr/>
          </p:nvSpPr>
          <p:spPr>
            <a:xfrm>
              <a:off x="19283834" y="44999625"/>
              <a:ext cx="10419417" cy="2369880"/>
            </a:xfrm>
            <a:prstGeom prst="rect">
              <a:avLst/>
            </a:prstGeom>
            <a:noFill/>
          </p:spPr>
          <p:txBody>
            <a:bodyPr wrap="square" rtlCol="0">
              <a:spAutoFit/>
            </a:bodyPr>
            <a:lstStyle/>
            <a:p>
              <a:r>
                <a:rPr lang="en-US" sz="2800" dirty="0"/>
                <a:t>Critical items:</a:t>
              </a:r>
            </a:p>
            <a:p>
              <a:pPr marL="342900" indent="-342900" algn="just">
                <a:buClr>
                  <a:schemeClr val="tx1"/>
                </a:buClr>
                <a:buFont typeface="Wingdings" panose="05000000000000000000" pitchFamily="2" charset="2"/>
                <a:buChar char="§"/>
              </a:pPr>
              <a:r>
                <a:rPr lang="en-US" dirty="0"/>
                <a:t>The over-etched tips may substantially diminish the performance of the PCB (vis-a-vis reduced charge sharing)</a:t>
              </a:r>
            </a:p>
            <a:p>
              <a:pPr marL="342900" indent="-342900" algn="just">
                <a:buClr>
                  <a:schemeClr val="tx1"/>
                </a:buClr>
                <a:buFont typeface="Wingdings" panose="05000000000000000000" pitchFamily="2" charset="2"/>
                <a:buChar char="§"/>
              </a:pPr>
              <a:r>
                <a:rPr lang="en-US" dirty="0"/>
                <a:t>Gaps larger than the design spec. and trace widths narrower than the design spec. will also impact the performance by reducing the amount of copper conductor covering the active </a:t>
              </a:r>
              <a:r>
                <a:rPr lang="en-US" dirty="0" smtClean="0"/>
                <a:t>area, possibly contributing to non-linear charge sharing</a:t>
              </a:r>
              <a:endParaRPr lang="en-US" dirty="0"/>
            </a:p>
          </p:txBody>
        </p:sp>
        <p:sp>
          <p:nvSpPr>
            <p:cNvPr id="3091" name="TextBox 3090"/>
            <p:cNvSpPr txBox="1"/>
            <p:nvPr/>
          </p:nvSpPr>
          <p:spPr>
            <a:xfrm>
              <a:off x="16606071" y="44929606"/>
              <a:ext cx="3723324" cy="400110"/>
            </a:xfrm>
            <a:prstGeom prst="rect">
              <a:avLst/>
            </a:prstGeom>
            <a:noFill/>
          </p:spPr>
          <p:txBody>
            <a:bodyPr wrap="square" rtlCol="0">
              <a:spAutoFit/>
            </a:bodyPr>
            <a:lstStyle/>
            <a:p>
              <a:r>
                <a:rPr lang="en-US" sz="2000" b="1" u="sng" dirty="0"/>
                <a:t>Zigzag Distortions</a:t>
              </a:r>
            </a:p>
          </p:txBody>
        </p:sp>
      </p:grpSp>
      <p:sp>
        <p:nvSpPr>
          <p:cNvPr id="179" name="TextBox 178"/>
          <p:cNvSpPr txBox="1"/>
          <p:nvPr/>
        </p:nvSpPr>
        <p:spPr>
          <a:xfrm>
            <a:off x="8486638" y="13235853"/>
            <a:ext cx="5593775" cy="584775"/>
          </a:xfrm>
          <a:prstGeom prst="rect">
            <a:avLst/>
          </a:prstGeom>
          <a:noFill/>
        </p:spPr>
        <p:txBody>
          <a:bodyPr wrap="none" rtlCol="0">
            <a:spAutoFit/>
          </a:bodyPr>
          <a:lstStyle/>
          <a:p>
            <a:r>
              <a:rPr lang="en-US" sz="3200" dirty="0" smtClean="0"/>
              <a:t>Zigzags Vs Std. rectangular pads</a:t>
            </a:r>
            <a:endParaRPr lang="en-US" sz="3200" dirty="0"/>
          </a:p>
        </p:txBody>
      </p:sp>
      <p:sp>
        <p:nvSpPr>
          <p:cNvPr id="11" name="TextBox 10"/>
          <p:cNvSpPr txBox="1"/>
          <p:nvPr/>
        </p:nvSpPr>
        <p:spPr>
          <a:xfrm>
            <a:off x="15853947" y="14698336"/>
            <a:ext cx="1553823" cy="400110"/>
          </a:xfrm>
          <a:prstGeom prst="rect">
            <a:avLst/>
          </a:prstGeom>
          <a:noFill/>
        </p:spPr>
        <p:txBody>
          <a:bodyPr wrap="none" rtlCol="0">
            <a:spAutoFit/>
          </a:bodyPr>
          <a:lstStyle/>
          <a:p>
            <a:r>
              <a:rPr lang="en-US" sz="2000" dirty="0" smtClean="0"/>
              <a:t>Charge cloud</a:t>
            </a:r>
            <a:endParaRPr lang="en-US" sz="2000" dirty="0"/>
          </a:p>
        </p:txBody>
      </p:sp>
      <p:cxnSp>
        <p:nvCxnSpPr>
          <p:cNvPr id="181" name="Straight Connector 180"/>
          <p:cNvCxnSpPr/>
          <p:nvPr/>
        </p:nvCxnSpPr>
        <p:spPr>
          <a:xfrm flipH="1" flipV="1">
            <a:off x="16621913" y="15076228"/>
            <a:ext cx="202480" cy="28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340769527"/>
              </p:ext>
            </p:extLst>
          </p:nvPr>
        </p:nvGraphicFramePr>
        <p:xfrm>
          <a:off x="2826881" y="18605030"/>
          <a:ext cx="3726897" cy="2849880"/>
        </p:xfrm>
        <a:graphic>
          <a:graphicData uri="http://schemas.openxmlformats.org/drawingml/2006/table">
            <a:tbl>
              <a:tblPr firstRow="1" bandRow="1">
                <a:tableStyleId>{5C22544A-7EE6-4342-B048-85BDC9FD1C3A}</a:tableStyleId>
              </a:tblPr>
              <a:tblGrid>
                <a:gridCol w="1666255"/>
                <a:gridCol w="2060642"/>
              </a:tblGrid>
              <a:tr h="271236">
                <a:tc>
                  <a:txBody>
                    <a:bodyPr/>
                    <a:lstStyle/>
                    <a:p>
                      <a:r>
                        <a:rPr lang="en-US" sz="2000" dirty="0" smtClean="0"/>
                        <a:t>Parameter</a:t>
                      </a:r>
                      <a:endParaRPr lang="en-US" sz="2000" dirty="0"/>
                    </a:p>
                  </a:txBody>
                  <a:tcPr/>
                </a:tc>
                <a:tc>
                  <a:txBody>
                    <a:bodyPr/>
                    <a:lstStyle/>
                    <a:p>
                      <a:r>
                        <a:rPr lang="en-US" sz="2000" dirty="0" smtClean="0"/>
                        <a:t>Definition</a:t>
                      </a:r>
                      <a:endParaRPr lang="en-US" sz="2000" dirty="0"/>
                    </a:p>
                  </a:txBody>
                  <a:tcPr/>
                </a:tc>
              </a:tr>
              <a:tr h="304800">
                <a:tc>
                  <a:txBody>
                    <a:bodyPr/>
                    <a:lstStyle/>
                    <a:p>
                      <a:r>
                        <a:rPr lang="en-US" sz="1600" i="1" dirty="0" smtClean="0">
                          <a:solidFill>
                            <a:srgbClr val="C00000"/>
                          </a:solidFill>
                        </a:rPr>
                        <a:t>p (defining)</a:t>
                      </a:r>
                      <a:endParaRPr lang="en-US" sz="1600" i="1" dirty="0">
                        <a:solidFill>
                          <a:srgbClr val="C00000"/>
                        </a:solidFill>
                      </a:endParaRPr>
                    </a:p>
                  </a:txBody>
                  <a:tcPr/>
                </a:tc>
                <a:tc>
                  <a:txBody>
                    <a:bodyPr/>
                    <a:lstStyle/>
                    <a:p>
                      <a:r>
                        <a:rPr lang="en-US" sz="1600" dirty="0" smtClean="0">
                          <a:solidFill>
                            <a:srgbClr val="C00000"/>
                          </a:solidFill>
                        </a:rPr>
                        <a:t>ZZ pitch</a:t>
                      </a:r>
                      <a:endParaRPr lang="en-US" sz="1600" dirty="0">
                        <a:solidFill>
                          <a:srgbClr val="C00000"/>
                        </a:solidFill>
                      </a:endParaRPr>
                    </a:p>
                  </a:txBody>
                  <a:tcPr/>
                </a:tc>
              </a:tr>
              <a:tr h="350520">
                <a:tc>
                  <a:txBody>
                    <a:bodyPr/>
                    <a:lstStyle/>
                    <a:p>
                      <a:r>
                        <a:rPr lang="en-US" sz="1600" i="1" dirty="0" smtClean="0">
                          <a:solidFill>
                            <a:srgbClr val="C00000"/>
                          </a:solidFill>
                        </a:rPr>
                        <a:t>d (defining)</a:t>
                      </a:r>
                      <a:endParaRPr lang="en-US" sz="1600" i="1" dirty="0">
                        <a:solidFill>
                          <a:srgbClr val="C00000"/>
                        </a:solidFill>
                      </a:endParaRPr>
                    </a:p>
                  </a:txBody>
                  <a:tcPr/>
                </a:tc>
                <a:tc>
                  <a:txBody>
                    <a:bodyPr/>
                    <a:lstStyle/>
                    <a:p>
                      <a:r>
                        <a:rPr lang="en-US" sz="1600" dirty="0" smtClean="0">
                          <a:solidFill>
                            <a:srgbClr val="C00000"/>
                          </a:solidFill>
                        </a:rPr>
                        <a:t>ZZ period</a:t>
                      </a:r>
                      <a:endParaRPr lang="en-US" sz="1600" dirty="0">
                        <a:solidFill>
                          <a:srgbClr val="C00000"/>
                        </a:solidFill>
                      </a:endParaRPr>
                    </a:p>
                  </a:txBody>
                  <a:tcPr/>
                </a:tc>
              </a:tr>
              <a:tr h="381000">
                <a:tc>
                  <a:txBody>
                    <a:bodyPr/>
                    <a:lstStyle/>
                    <a:p>
                      <a:r>
                        <a:rPr lang="en-US" sz="1600" i="1" dirty="0" smtClean="0">
                          <a:solidFill>
                            <a:srgbClr val="C00000"/>
                          </a:solidFill>
                        </a:rPr>
                        <a:t>s (defining)</a:t>
                      </a:r>
                      <a:endParaRPr lang="en-US" sz="1600" i="1" dirty="0">
                        <a:solidFill>
                          <a:srgbClr val="C00000"/>
                        </a:solidFill>
                      </a:endParaRPr>
                    </a:p>
                  </a:txBody>
                  <a:tcPr/>
                </a:tc>
                <a:tc>
                  <a:txBody>
                    <a:bodyPr/>
                    <a:lstStyle/>
                    <a:p>
                      <a:r>
                        <a:rPr lang="en-US" sz="1600" dirty="0" smtClean="0">
                          <a:solidFill>
                            <a:srgbClr val="C00000"/>
                          </a:solidFill>
                        </a:rPr>
                        <a:t>Trace width</a:t>
                      </a:r>
                      <a:endParaRPr lang="en-US" sz="1600" dirty="0">
                        <a:solidFill>
                          <a:srgbClr val="C00000"/>
                        </a:solidFill>
                      </a:endParaRPr>
                    </a:p>
                  </a:txBody>
                  <a:tcPr/>
                </a:tc>
              </a:tr>
              <a:tr h="304800">
                <a:tc>
                  <a:txBody>
                    <a:bodyPr/>
                    <a:lstStyle/>
                    <a:p>
                      <a:r>
                        <a:rPr lang="en-US" sz="1600" i="1" dirty="0" smtClean="0">
                          <a:solidFill>
                            <a:srgbClr val="C00000"/>
                          </a:solidFill>
                        </a:rPr>
                        <a:t>g (defining)</a:t>
                      </a:r>
                      <a:endParaRPr lang="en-US" sz="1600" i="1" dirty="0">
                        <a:solidFill>
                          <a:srgbClr val="C00000"/>
                        </a:solidFill>
                      </a:endParaRPr>
                    </a:p>
                  </a:txBody>
                  <a:tcPr/>
                </a:tc>
                <a:tc>
                  <a:txBody>
                    <a:bodyPr/>
                    <a:lstStyle/>
                    <a:p>
                      <a:r>
                        <a:rPr lang="en-US" sz="1600" dirty="0" smtClean="0">
                          <a:solidFill>
                            <a:srgbClr val="C00000"/>
                          </a:solidFill>
                        </a:rPr>
                        <a:t>Gap width</a:t>
                      </a:r>
                      <a:endParaRPr lang="en-US" sz="1600" dirty="0">
                        <a:solidFill>
                          <a:srgbClr val="C00000"/>
                        </a:solidFill>
                      </a:endParaRPr>
                    </a:p>
                  </a:txBody>
                  <a:tcPr/>
                </a:tc>
              </a:tr>
              <a:tr h="381000">
                <a:tc>
                  <a:txBody>
                    <a:bodyPr/>
                    <a:lstStyle/>
                    <a:p>
                      <a:r>
                        <a:rPr lang="en-US" sz="1600" i="1" dirty="0" smtClean="0"/>
                        <a:t>s’ (secondary)</a:t>
                      </a:r>
                      <a:endParaRPr lang="en-US" sz="1600" i="1" dirty="0"/>
                    </a:p>
                  </a:txBody>
                  <a:tcPr/>
                </a:tc>
                <a:tc>
                  <a:txBody>
                    <a:bodyPr/>
                    <a:lstStyle/>
                    <a:p>
                      <a:r>
                        <a:rPr lang="en-US" sz="1600" dirty="0" smtClean="0"/>
                        <a:t>Trace width (apex)</a:t>
                      </a:r>
                      <a:endParaRPr lang="en-US" sz="1600" dirty="0"/>
                    </a:p>
                  </a:txBody>
                  <a:tcPr/>
                </a:tc>
              </a:tr>
              <a:tr h="213360">
                <a:tc>
                  <a:txBody>
                    <a:bodyPr/>
                    <a:lstStyle/>
                    <a:p>
                      <a:r>
                        <a:rPr lang="en-US" sz="1600" i="1" dirty="0" smtClean="0"/>
                        <a:t>g’ (secondary)</a:t>
                      </a:r>
                      <a:endParaRPr lang="en-US" sz="1600" i="1" dirty="0"/>
                    </a:p>
                  </a:txBody>
                  <a:tcPr/>
                </a:tc>
                <a:tc>
                  <a:txBody>
                    <a:bodyPr/>
                    <a:lstStyle/>
                    <a:p>
                      <a:r>
                        <a:rPr lang="en-US" sz="1600" dirty="0" smtClean="0"/>
                        <a:t>Gap width (apex)</a:t>
                      </a:r>
                      <a:endParaRPr lang="en-US" sz="1600" dirty="0"/>
                    </a:p>
                  </a:txBody>
                  <a:tcPr/>
                </a:tc>
              </a:tr>
              <a:tr h="243840">
                <a:tc>
                  <a:txBody>
                    <a:bodyPr/>
                    <a:lstStyle/>
                    <a:p>
                      <a:r>
                        <a:rPr lang="en-US" sz="1600" i="1" dirty="0" smtClean="0">
                          <a:latin typeface="Symbol" panose="05050102010706020507" pitchFamily="18" charset="2"/>
                        </a:rPr>
                        <a:t>q  </a:t>
                      </a:r>
                      <a:r>
                        <a:rPr lang="en-US" sz="1600" i="1" dirty="0" smtClean="0">
                          <a:latin typeface="Trebuchet MS" panose="020B0603020202020204" pitchFamily="34" charset="0"/>
                        </a:rPr>
                        <a:t>(secondary)</a:t>
                      </a:r>
                      <a:endParaRPr lang="en-US" sz="1600" i="1" dirty="0">
                        <a:latin typeface="Trebuchet MS" panose="020B0603020202020204" pitchFamily="34" charset="0"/>
                      </a:endParaRPr>
                    </a:p>
                  </a:txBody>
                  <a:tcPr/>
                </a:tc>
                <a:tc>
                  <a:txBody>
                    <a:bodyPr/>
                    <a:lstStyle/>
                    <a:p>
                      <a:r>
                        <a:rPr lang="en-US" sz="1600" dirty="0" smtClean="0"/>
                        <a:t>ZZ</a:t>
                      </a:r>
                      <a:r>
                        <a:rPr lang="en-US" sz="1600" baseline="0" dirty="0" smtClean="0"/>
                        <a:t> angle</a:t>
                      </a:r>
                      <a:endParaRPr lang="en-US" sz="1600" dirty="0"/>
                    </a:p>
                  </a:txBody>
                  <a:tcPr/>
                </a:tc>
              </a:tr>
            </a:tbl>
          </a:graphicData>
        </a:graphic>
      </p:graphicFrame>
      <p:cxnSp>
        <p:nvCxnSpPr>
          <p:cNvPr id="183" name="Straight Connector 182"/>
          <p:cNvCxnSpPr/>
          <p:nvPr/>
        </p:nvCxnSpPr>
        <p:spPr>
          <a:xfrm flipH="1">
            <a:off x="2567551" y="14864287"/>
            <a:ext cx="75959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2567551" y="16292198"/>
            <a:ext cx="75959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190241" y="14905229"/>
            <a:ext cx="0" cy="959371"/>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18779287" y="14574837"/>
            <a:ext cx="1713931" cy="707886"/>
          </a:xfrm>
          <a:prstGeom prst="rect">
            <a:avLst/>
          </a:prstGeom>
          <a:noFill/>
        </p:spPr>
        <p:txBody>
          <a:bodyPr wrap="none" rtlCol="0">
            <a:spAutoFit/>
          </a:bodyPr>
          <a:lstStyle/>
          <a:p>
            <a:r>
              <a:rPr lang="en-US" sz="2000" dirty="0" smtClean="0"/>
              <a:t>Ideal pad:</a:t>
            </a:r>
          </a:p>
          <a:p>
            <a:r>
              <a:rPr lang="en-US" sz="2000" dirty="0"/>
              <a:t>z</a:t>
            </a:r>
            <a:r>
              <a:rPr lang="en-US" sz="2000" dirty="0" smtClean="0"/>
              <a:t>ero space-gap</a:t>
            </a:r>
            <a:endParaRPr lang="en-US" sz="2000" dirty="0"/>
          </a:p>
        </p:txBody>
      </p:sp>
      <p:cxnSp>
        <p:nvCxnSpPr>
          <p:cNvPr id="188" name="Straight Connector 187"/>
          <p:cNvCxnSpPr/>
          <p:nvPr/>
        </p:nvCxnSpPr>
        <p:spPr>
          <a:xfrm flipV="1">
            <a:off x="19123094" y="15282723"/>
            <a:ext cx="455271" cy="595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19"/>
          <a:stretch>
            <a:fillRect/>
          </a:stretch>
        </p:blipFill>
        <p:spPr>
          <a:xfrm>
            <a:off x="227067" y="129649"/>
            <a:ext cx="4692071" cy="1720427"/>
          </a:xfrm>
          <a:prstGeom prst="rect">
            <a:avLst/>
          </a:prstGeom>
        </p:spPr>
      </p:pic>
      <p:pic>
        <p:nvPicPr>
          <p:cNvPr id="53" name="Picture 52"/>
          <p:cNvPicPr>
            <a:picLocks noChangeAspect="1"/>
          </p:cNvPicPr>
          <p:nvPr/>
        </p:nvPicPr>
        <p:blipFill>
          <a:blip r:embed="rId20">
            <a:clrChange>
              <a:clrFrom>
                <a:srgbClr val="000000"/>
              </a:clrFrom>
              <a:clrTo>
                <a:srgbClr val="000000">
                  <a:alpha val="0"/>
                </a:srgbClr>
              </a:clrTo>
            </a:clrChange>
          </a:blip>
          <a:stretch>
            <a:fillRect/>
          </a:stretch>
        </p:blipFill>
        <p:spPr>
          <a:xfrm>
            <a:off x="29072869" y="3627653"/>
            <a:ext cx="2386737" cy="2386737"/>
          </a:xfrm>
          <a:prstGeom prst="rect">
            <a:avLst/>
          </a:prstGeom>
        </p:spPr>
      </p:pic>
      <p:pic>
        <p:nvPicPr>
          <p:cNvPr id="60" name="Picture 59"/>
          <p:cNvPicPr>
            <a:picLocks noChangeAspect="1"/>
          </p:cNvPicPr>
          <p:nvPr/>
        </p:nvPicPr>
        <p:blipFill>
          <a:blip r:embed="rId21"/>
          <a:stretch>
            <a:fillRect/>
          </a:stretch>
        </p:blipFill>
        <p:spPr>
          <a:xfrm>
            <a:off x="518285" y="4240985"/>
            <a:ext cx="4404805" cy="1551073"/>
          </a:xfrm>
          <a:prstGeom prst="rect">
            <a:avLst/>
          </a:prstGeom>
        </p:spPr>
      </p:pic>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937062" y="-85482"/>
            <a:ext cx="3121906" cy="1871121"/>
          </a:xfrm>
          <a:prstGeom prst="rect">
            <a:avLst/>
          </a:prstGeom>
          <a:noFill/>
          <a:ln>
            <a:noFill/>
          </a:ln>
        </p:spPr>
      </p:pic>
      <p:pic>
        <p:nvPicPr>
          <p:cNvPr id="63" name="Picture 62"/>
          <p:cNvPicPr>
            <a:picLocks noChangeAspect="1"/>
          </p:cNvPicPr>
          <p:nvPr/>
        </p:nvPicPr>
        <p:blipFill>
          <a:blip r:embed="rId23"/>
          <a:stretch>
            <a:fillRect/>
          </a:stretch>
        </p:blipFill>
        <p:spPr>
          <a:xfrm>
            <a:off x="-23777" y="50401687"/>
            <a:ext cx="2682376" cy="804713"/>
          </a:xfrm>
          <a:prstGeom prst="rect">
            <a:avLst/>
          </a:prstGeom>
        </p:spPr>
      </p:pic>
      <p:sp>
        <p:nvSpPr>
          <p:cNvPr id="64" name="TextBox 63"/>
          <p:cNvSpPr txBox="1"/>
          <p:nvPr/>
        </p:nvSpPr>
        <p:spPr>
          <a:xfrm>
            <a:off x="3278424" y="50710506"/>
            <a:ext cx="10164962" cy="338554"/>
          </a:xfrm>
          <a:prstGeom prst="rect">
            <a:avLst/>
          </a:prstGeom>
          <a:noFill/>
        </p:spPr>
        <p:txBody>
          <a:bodyPr wrap="none" rtlCol="0">
            <a:spAutoFit/>
          </a:bodyPr>
          <a:lstStyle/>
          <a:p>
            <a:r>
              <a:rPr lang="en-US" sz="1600" i="1" dirty="0" smtClean="0">
                <a:solidFill>
                  <a:schemeClr val="tx2">
                    <a:lumMod val="75000"/>
                  </a:schemeClr>
                </a:solidFill>
                <a:latin typeface="Arial" panose="020B0604020202020204" pitchFamily="34" charset="0"/>
                <a:cs typeface="Arial" panose="020B0604020202020204" pitchFamily="34" charset="0"/>
              </a:rPr>
              <a:t>This work was supported by the U.S. Department of Energy under Prime Contract No. DE-ACO2-98CH10886.</a:t>
            </a:r>
            <a:endParaRPr lang="en-US" sz="1600" i="1" dirty="0">
              <a:solidFill>
                <a:schemeClr val="tx2">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rotWithShape="1">
          <a:blip r:embed="rId24">
            <a:extLst>
              <a:ext uri="{28A0092B-C50C-407E-A947-70E740481C1C}">
                <a14:useLocalDpi xmlns:a14="http://schemas.microsoft.com/office/drawing/2010/main" val="0"/>
              </a:ext>
            </a:extLst>
          </a:blip>
          <a:srcRect l="2732" t="621" r="4367" b="2624"/>
          <a:stretch/>
        </p:blipFill>
        <p:spPr>
          <a:xfrm>
            <a:off x="25649075" y="39776403"/>
            <a:ext cx="4478527" cy="2964533"/>
          </a:xfrm>
          <a:prstGeom prst="rect">
            <a:avLst/>
          </a:prstGeom>
        </p:spPr>
      </p:pic>
      <p:sp>
        <p:nvSpPr>
          <p:cNvPr id="140" name="TextBox 139"/>
          <p:cNvSpPr txBox="1"/>
          <p:nvPr/>
        </p:nvSpPr>
        <p:spPr>
          <a:xfrm>
            <a:off x="26746115" y="41845054"/>
            <a:ext cx="2461861" cy="537554"/>
          </a:xfrm>
          <a:prstGeom prst="rect">
            <a:avLst/>
          </a:prstGeom>
          <a:noFill/>
        </p:spPr>
        <p:txBody>
          <a:bodyPr wrap="square" rtlCol="0">
            <a:spAutoFit/>
          </a:bodyPr>
          <a:lstStyle/>
          <a:p>
            <a:r>
              <a:rPr lang="en-US" sz="1400" dirty="0">
                <a:solidFill>
                  <a:schemeClr val="tx1"/>
                </a:solidFill>
              </a:rPr>
              <a:t>Charge ratio spectra at 5 points within a 500mm ZZ period</a:t>
            </a:r>
          </a:p>
        </p:txBody>
      </p:sp>
      <p:cxnSp>
        <p:nvCxnSpPr>
          <p:cNvPr id="3080" name="Straight Connector 3079"/>
          <p:cNvCxnSpPr/>
          <p:nvPr/>
        </p:nvCxnSpPr>
        <p:spPr>
          <a:xfrm>
            <a:off x="26643276" y="40156445"/>
            <a:ext cx="0" cy="2368199"/>
          </a:xfrm>
          <a:prstGeom prst="line">
            <a:avLst/>
          </a:prstGeom>
          <a:ln w="127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81" name="TextBox 3080"/>
          <p:cNvSpPr txBox="1"/>
          <p:nvPr/>
        </p:nvSpPr>
        <p:spPr>
          <a:xfrm>
            <a:off x="26566384" y="40068694"/>
            <a:ext cx="1662122" cy="347829"/>
          </a:xfrm>
          <a:prstGeom prst="rect">
            <a:avLst/>
          </a:prstGeom>
          <a:noFill/>
        </p:spPr>
        <p:txBody>
          <a:bodyPr wrap="none" rtlCol="0">
            <a:spAutoFit/>
          </a:bodyPr>
          <a:lstStyle/>
          <a:p>
            <a:r>
              <a:rPr lang="en-US" sz="1600" dirty="0" smtClean="0">
                <a:solidFill>
                  <a:schemeClr val="accent1">
                    <a:lumMod val="75000"/>
                  </a:schemeClr>
                </a:solidFill>
              </a:rPr>
              <a:t>Min charge </a:t>
            </a:r>
            <a:r>
              <a:rPr lang="en-US" sz="1600" dirty="0">
                <a:solidFill>
                  <a:schemeClr val="accent1">
                    <a:lumMod val="75000"/>
                  </a:schemeClr>
                </a:solidFill>
              </a:rPr>
              <a:t>~10%</a:t>
            </a:r>
          </a:p>
        </p:txBody>
      </p:sp>
      <p:sp>
        <p:nvSpPr>
          <p:cNvPr id="77" name="Rectangle 76"/>
          <p:cNvSpPr/>
          <p:nvPr/>
        </p:nvSpPr>
        <p:spPr>
          <a:xfrm>
            <a:off x="28833367" y="39829271"/>
            <a:ext cx="673650" cy="24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10111353" y="32333575"/>
            <a:ext cx="9790368" cy="3371380"/>
            <a:chOff x="10111353" y="32333575"/>
            <a:chExt cx="9790368" cy="3371380"/>
          </a:xfrm>
        </p:grpSpPr>
        <p:pic>
          <p:nvPicPr>
            <p:cNvPr id="39" name="Picture 38"/>
            <p:cNvPicPr>
              <a:picLocks noChangeAspect="1"/>
            </p:cNvPicPr>
            <p:nvPr/>
          </p:nvPicPr>
          <p:blipFill>
            <a:blip r:embed="rId25"/>
            <a:stretch>
              <a:fillRect/>
            </a:stretch>
          </p:blipFill>
          <p:spPr>
            <a:xfrm>
              <a:off x="10111353" y="32333575"/>
              <a:ext cx="9784928" cy="3371380"/>
            </a:xfrm>
            <a:prstGeom prst="rect">
              <a:avLst/>
            </a:prstGeom>
          </p:spPr>
        </p:pic>
        <p:sp>
          <p:nvSpPr>
            <p:cNvPr id="80" name="Rectangle 79"/>
            <p:cNvSpPr/>
            <p:nvPr/>
          </p:nvSpPr>
          <p:spPr>
            <a:xfrm>
              <a:off x="16723153" y="32537400"/>
              <a:ext cx="179800" cy="95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7803906" y="35359375"/>
              <a:ext cx="1828391" cy="294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8098022" y="35286312"/>
              <a:ext cx="1803699" cy="276999"/>
            </a:xfrm>
            <a:prstGeom prst="rect">
              <a:avLst/>
            </a:prstGeom>
            <a:noFill/>
          </p:spPr>
          <p:txBody>
            <a:bodyPr wrap="none" rtlCol="0">
              <a:spAutoFit/>
            </a:bodyPr>
            <a:lstStyle/>
            <a:p>
              <a:r>
                <a:rPr lang="en-US" sz="1200" dirty="0" smtClean="0">
                  <a:solidFill>
                    <a:schemeClr val="tx2">
                      <a:lumMod val="75000"/>
                    </a:schemeClr>
                  </a:solidFill>
                  <a:latin typeface="Arial" panose="020B0604020202020204" pitchFamily="34" charset="0"/>
                  <a:cs typeface="Arial" panose="020B0604020202020204" pitchFamily="34" charset="0"/>
                </a:rPr>
                <a:t>Centroid Residual (</a:t>
              </a:r>
              <a:r>
                <a:rPr lang="en-US" sz="1200" dirty="0" smtClean="0">
                  <a:solidFill>
                    <a:schemeClr val="tx2">
                      <a:lumMod val="75000"/>
                    </a:schemeClr>
                  </a:solidFill>
                  <a:latin typeface="Symbol" panose="05050102010706020507" pitchFamily="18" charset="2"/>
                  <a:cs typeface="Arial" panose="020B0604020202020204" pitchFamily="34" charset="0"/>
                </a:rPr>
                <a:t>m</a:t>
              </a:r>
              <a:r>
                <a:rPr lang="en-US" sz="1200" dirty="0" smtClean="0">
                  <a:solidFill>
                    <a:schemeClr val="tx2">
                      <a:lumMod val="75000"/>
                    </a:schemeClr>
                  </a:solidFill>
                  <a:latin typeface="Arial" panose="020B0604020202020204" pitchFamily="34" charset="0"/>
                  <a:cs typeface="Arial" panose="020B0604020202020204" pitchFamily="34" charset="0"/>
                </a:rPr>
                <a:t>m)</a:t>
              </a:r>
              <a:endParaRPr lang="en-US" sz="1200" dirty="0">
                <a:solidFill>
                  <a:schemeClr val="tx2">
                    <a:lumMod val="75000"/>
                  </a:schemeClr>
                </a:solidFill>
                <a:latin typeface="Arial" panose="020B0604020202020204" pitchFamily="34" charset="0"/>
                <a:cs typeface="Arial" panose="020B0604020202020204" pitchFamily="34" charset="0"/>
              </a:endParaRPr>
            </a:p>
          </p:txBody>
        </p:sp>
        <p:sp>
          <p:nvSpPr>
            <p:cNvPr id="199" name="TextBox 198"/>
            <p:cNvSpPr txBox="1"/>
            <p:nvPr/>
          </p:nvSpPr>
          <p:spPr>
            <a:xfrm rot="16200000">
              <a:off x="16477865" y="32783123"/>
              <a:ext cx="670376" cy="276999"/>
            </a:xfrm>
            <a:prstGeom prst="rect">
              <a:avLst/>
            </a:prstGeom>
            <a:noFill/>
          </p:spPr>
          <p:txBody>
            <a:bodyPr wrap="none" rtlCol="0">
              <a:spAutoFit/>
            </a:bodyPr>
            <a:lstStyle/>
            <a:p>
              <a:r>
                <a:rPr lang="en-US" sz="1200" dirty="0" smtClean="0">
                  <a:solidFill>
                    <a:schemeClr val="tx2">
                      <a:lumMod val="75000"/>
                    </a:schemeClr>
                  </a:solidFill>
                  <a:latin typeface="Arial" panose="020B0604020202020204" pitchFamily="34" charset="0"/>
                  <a:cs typeface="Arial" panose="020B0604020202020204" pitchFamily="34" charset="0"/>
                </a:rPr>
                <a:t>Counts</a:t>
              </a:r>
              <a:endParaRPr lang="en-US" sz="1200" dirty="0">
                <a:solidFill>
                  <a:schemeClr val="tx2">
                    <a:lumMod val="75000"/>
                  </a:schemeClr>
                </a:solidFill>
                <a:latin typeface="Arial" panose="020B0604020202020204" pitchFamily="34" charset="0"/>
                <a:cs typeface="Arial" panose="020B0604020202020204" pitchFamily="34" charset="0"/>
              </a:endParaRPr>
            </a:p>
          </p:txBody>
        </p:sp>
      </p:grpSp>
      <p:pic>
        <p:nvPicPr>
          <p:cNvPr id="112" name="Picture 111"/>
          <p:cNvPicPr>
            <a:picLocks noChangeAspect="1"/>
          </p:cNvPicPr>
          <p:nvPr/>
        </p:nvPicPr>
        <p:blipFill>
          <a:blip r:embed="rId26"/>
          <a:stretch>
            <a:fillRect/>
          </a:stretch>
        </p:blipFill>
        <p:spPr>
          <a:xfrm>
            <a:off x="29343305" y="40939419"/>
            <a:ext cx="683734" cy="819544"/>
          </a:xfrm>
          <a:prstGeom prst="rect">
            <a:avLst/>
          </a:prstGeom>
        </p:spPr>
      </p:pic>
      <p:pic>
        <p:nvPicPr>
          <p:cNvPr id="141" name="Picture 14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5092913" y="4673153"/>
            <a:ext cx="1958087" cy="1750663"/>
          </a:xfrm>
          <a:prstGeom prst="rect">
            <a:avLst/>
          </a:prstGeom>
        </p:spPr>
      </p:pic>
      <p:pic>
        <p:nvPicPr>
          <p:cNvPr id="13" name="Picture 12"/>
          <p:cNvPicPr>
            <a:picLocks noChangeAspect="1"/>
          </p:cNvPicPr>
          <p:nvPr/>
        </p:nvPicPr>
        <p:blipFill>
          <a:blip r:embed="rId28"/>
          <a:stretch>
            <a:fillRect/>
          </a:stretch>
        </p:blipFill>
        <p:spPr>
          <a:xfrm>
            <a:off x="1391114" y="7820609"/>
            <a:ext cx="8436210" cy="3923624"/>
          </a:xfrm>
          <a:prstGeom prst="rect">
            <a:avLst/>
          </a:prstGeom>
        </p:spPr>
      </p:pic>
      <p:grpSp>
        <p:nvGrpSpPr>
          <p:cNvPr id="32" name="Group 31"/>
          <p:cNvGrpSpPr/>
          <p:nvPr/>
        </p:nvGrpSpPr>
        <p:grpSpPr>
          <a:xfrm>
            <a:off x="26248728" y="36348700"/>
            <a:ext cx="3279220" cy="2468880"/>
            <a:chOff x="26248728" y="36348700"/>
            <a:chExt cx="3279220" cy="2468880"/>
          </a:xfrm>
        </p:grpSpPr>
        <p:pic>
          <p:nvPicPr>
            <p:cNvPr id="182" name="Picture 18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248728" y="36348700"/>
              <a:ext cx="3279220" cy="2468880"/>
            </a:xfrm>
            <a:prstGeom prst="rect">
              <a:avLst/>
            </a:prstGeom>
          </p:spPr>
        </p:pic>
        <p:sp>
          <p:nvSpPr>
            <p:cNvPr id="185" name="Arrow: Striped Right 184"/>
            <p:cNvSpPr/>
            <p:nvPr/>
          </p:nvSpPr>
          <p:spPr>
            <a:xfrm>
              <a:off x="27635781" y="37426927"/>
              <a:ext cx="1092841" cy="397610"/>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a:off x="27388885" y="36516179"/>
              <a:ext cx="0" cy="2153541"/>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488279" y="37720088"/>
              <a:ext cx="1422184" cy="461665"/>
            </a:xfrm>
            <a:prstGeom prst="rect">
              <a:avLst/>
            </a:prstGeom>
            <a:noFill/>
          </p:spPr>
          <p:txBody>
            <a:bodyPr wrap="none" rtlCol="0">
              <a:spAutoFit/>
            </a:bodyPr>
            <a:lstStyle/>
            <a:p>
              <a:r>
                <a:rPr lang="en-US" dirty="0" smtClean="0">
                  <a:solidFill>
                    <a:schemeClr val="tx1"/>
                  </a:solidFill>
                </a:rPr>
                <a:t>ZZ period</a:t>
              </a:r>
              <a:endParaRPr lang="en-US" dirty="0">
                <a:solidFill>
                  <a:schemeClr val="tx1"/>
                </a:solidFill>
              </a:endParaRPr>
            </a:p>
          </p:txBody>
        </p:sp>
      </p:grpSp>
      <p:grpSp>
        <p:nvGrpSpPr>
          <p:cNvPr id="25" name="Group 24"/>
          <p:cNvGrpSpPr/>
          <p:nvPr/>
        </p:nvGrpSpPr>
        <p:grpSpPr>
          <a:xfrm>
            <a:off x="2503030" y="38056072"/>
            <a:ext cx="6706895" cy="3322816"/>
            <a:chOff x="2503030" y="38056072"/>
            <a:chExt cx="6706895" cy="3322816"/>
          </a:xfrm>
        </p:grpSpPr>
        <p:grpSp>
          <p:nvGrpSpPr>
            <p:cNvPr id="58" name="Group 57"/>
            <p:cNvGrpSpPr/>
            <p:nvPr/>
          </p:nvGrpSpPr>
          <p:grpSpPr>
            <a:xfrm>
              <a:off x="2503030" y="38843790"/>
              <a:ext cx="6706895" cy="2474141"/>
              <a:chOff x="3621089" y="39057589"/>
              <a:chExt cx="6706895" cy="2474141"/>
            </a:xfrm>
          </p:grpSpPr>
          <p:grpSp>
            <p:nvGrpSpPr>
              <p:cNvPr id="57" name="Group 56"/>
              <p:cNvGrpSpPr/>
              <p:nvPr/>
            </p:nvGrpSpPr>
            <p:grpSpPr>
              <a:xfrm>
                <a:off x="3621089" y="39057589"/>
                <a:ext cx="3291840" cy="2468880"/>
                <a:chOff x="6909306" y="38483635"/>
                <a:chExt cx="4145460" cy="3158406"/>
              </a:xfrm>
            </p:grpSpPr>
            <p:pic>
              <p:nvPicPr>
                <p:cNvPr id="81" name="Picture 80" descr="image0074_20444141603_o.jpg"/>
                <p:cNvPicPr preferRelativeResize="0">
                  <a:picLocks/>
                </p:cNvPicPr>
                <p:nvPr/>
              </p:nvPicPr>
              <p:blipFill>
                <a:blip r:embed="rId30" cstate="print">
                  <a:extLst>
                    <a:ext uri="{28A0092B-C50C-407E-A947-70E740481C1C}">
                      <a14:useLocalDpi xmlns:a14="http://schemas.microsoft.com/office/drawing/2010/main" val="0"/>
                    </a:ext>
                  </a:extLst>
                </a:blip>
                <a:stretch>
                  <a:fillRect/>
                </a:stretch>
              </p:blipFill>
              <p:spPr>
                <a:xfrm>
                  <a:off x="6909306" y="38483635"/>
                  <a:ext cx="4145460" cy="3158406"/>
                </a:xfrm>
                <a:prstGeom prst="rect">
                  <a:avLst/>
                </a:prstGeom>
              </p:spPr>
            </p:pic>
            <p:sp>
              <p:nvSpPr>
                <p:cNvPr id="54" name="Rectangle 53"/>
                <p:cNvSpPr/>
                <p:nvPr/>
              </p:nvSpPr>
              <p:spPr>
                <a:xfrm>
                  <a:off x="6909306" y="39804974"/>
                  <a:ext cx="4145460" cy="581025"/>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036144" y="39062850"/>
                <a:ext cx="3291840" cy="2468880"/>
                <a:chOff x="2495550" y="38483635"/>
                <a:chExt cx="4227415" cy="3158406"/>
              </a:xfrm>
            </p:grpSpPr>
            <p:pic>
              <p:nvPicPr>
                <p:cNvPr id="14" name="Picture 1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11757" y="38483635"/>
                  <a:ext cx="4211208" cy="3158406"/>
                </a:xfrm>
                <a:prstGeom prst="rect">
                  <a:avLst/>
                </a:prstGeom>
              </p:spPr>
            </p:pic>
            <p:sp>
              <p:nvSpPr>
                <p:cNvPr id="136" name="Rectangle 135"/>
                <p:cNvSpPr/>
                <p:nvPr/>
              </p:nvSpPr>
              <p:spPr>
                <a:xfrm>
                  <a:off x="2495550" y="40319325"/>
                  <a:ext cx="4227415" cy="114300"/>
                </a:xfrm>
                <a:prstGeom prst="rect">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Arrow: Striped Right 64"/>
            <p:cNvSpPr/>
            <p:nvPr/>
          </p:nvSpPr>
          <p:spPr>
            <a:xfrm rot="16200000">
              <a:off x="3514318" y="39764501"/>
              <a:ext cx="1261166" cy="370564"/>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334237" y="38056072"/>
              <a:ext cx="2274982" cy="830997"/>
            </a:xfrm>
            <a:prstGeom prst="rect">
              <a:avLst/>
            </a:prstGeom>
            <a:noFill/>
          </p:spPr>
          <p:txBody>
            <a:bodyPr wrap="none" rtlCol="0">
              <a:spAutoFit/>
            </a:bodyPr>
            <a:lstStyle/>
            <a:p>
              <a:r>
                <a:rPr lang="en-US" dirty="0">
                  <a:solidFill>
                    <a:srgbClr val="FFFF00"/>
                  </a:solidFill>
                </a:rPr>
                <a:t>Collimated x-ray</a:t>
              </a:r>
            </a:p>
            <a:p>
              <a:r>
                <a:rPr lang="en-US" dirty="0">
                  <a:solidFill>
                    <a:srgbClr val="FFFF00"/>
                  </a:solidFill>
                </a:rPr>
                <a:t>Line Source</a:t>
              </a:r>
            </a:p>
          </p:txBody>
        </p:sp>
        <p:cxnSp>
          <p:nvCxnSpPr>
            <p:cNvPr id="70" name="Straight Connector 69"/>
            <p:cNvCxnSpPr>
              <a:stCxn id="68" idx="1"/>
            </p:cNvCxnSpPr>
            <p:nvPr/>
          </p:nvCxnSpPr>
          <p:spPr>
            <a:xfrm flipH="1">
              <a:off x="2788923" y="38471571"/>
              <a:ext cx="545314" cy="2173433"/>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3"/>
            </p:cNvCxnSpPr>
            <p:nvPr/>
          </p:nvCxnSpPr>
          <p:spPr>
            <a:xfrm>
              <a:off x="5609219" y="38471571"/>
              <a:ext cx="655874" cy="219659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57935" y="40905183"/>
              <a:ext cx="2382383" cy="461665"/>
            </a:xfrm>
            <a:prstGeom prst="rect">
              <a:avLst/>
            </a:prstGeom>
            <a:noFill/>
          </p:spPr>
          <p:txBody>
            <a:bodyPr wrap="none" rtlCol="0">
              <a:spAutoFit/>
            </a:bodyPr>
            <a:lstStyle/>
            <a:p>
              <a:r>
                <a:rPr lang="en-US" dirty="0"/>
                <a:t>New PCB/Design</a:t>
              </a:r>
            </a:p>
          </p:txBody>
        </p:sp>
        <p:sp>
          <p:nvSpPr>
            <p:cNvPr id="166" name="TextBox 165"/>
            <p:cNvSpPr txBox="1"/>
            <p:nvPr/>
          </p:nvSpPr>
          <p:spPr>
            <a:xfrm>
              <a:off x="3043165" y="40917223"/>
              <a:ext cx="2262158" cy="461665"/>
            </a:xfrm>
            <a:prstGeom prst="rect">
              <a:avLst/>
            </a:prstGeom>
            <a:noFill/>
          </p:spPr>
          <p:txBody>
            <a:bodyPr wrap="none" rtlCol="0">
              <a:spAutoFit/>
            </a:bodyPr>
            <a:lstStyle/>
            <a:p>
              <a:r>
                <a:rPr lang="en-US" dirty="0"/>
                <a:t>Old PCB/Design</a:t>
              </a:r>
            </a:p>
          </p:txBody>
        </p:sp>
        <p:sp>
          <p:nvSpPr>
            <p:cNvPr id="76" name="TextBox 75"/>
            <p:cNvSpPr txBox="1"/>
            <p:nvPr/>
          </p:nvSpPr>
          <p:spPr>
            <a:xfrm>
              <a:off x="6498189" y="38124397"/>
              <a:ext cx="2635658" cy="461665"/>
            </a:xfrm>
            <a:prstGeom prst="rect">
              <a:avLst/>
            </a:prstGeom>
            <a:noFill/>
          </p:spPr>
          <p:txBody>
            <a:bodyPr wrap="none" rtlCol="0">
              <a:spAutoFit/>
            </a:bodyPr>
            <a:lstStyle/>
            <a:p>
              <a:r>
                <a:rPr lang="en-US" dirty="0">
                  <a:solidFill>
                    <a:schemeClr val="tx2">
                      <a:lumMod val="75000"/>
                    </a:schemeClr>
                  </a:solidFill>
                </a:rPr>
                <a:t>Single </a:t>
              </a:r>
              <a:r>
                <a:rPr lang="en-US" dirty="0" smtClean="0">
                  <a:solidFill>
                    <a:schemeClr val="tx2">
                      <a:lumMod val="75000"/>
                    </a:schemeClr>
                  </a:solidFill>
                </a:rPr>
                <a:t>Pad Hit </a:t>
              </a:r>
              <a:r>
                <a:rPr lang="en-US" dirty="0">
                  <a:solidFill>
                    <a:schemeClr val="tx2">
                      <a:lumMod val="75000"/>
                    </a:schemeClr>
                  </a:solidFill>
                </a:rPr>
                <a:t>zone</a:t>
              </a:r>
            </a:p>
          </p:txBody>
        </p:sp>
        <p:cxnSp>
          <p:nvCxnSpPr>
            <p:cNvPr id="79" name="Straight Connector 78"/>
            <p:cNvCxnSpPr>
              <a:stCxn id="76" idx="1"/>
            </p:cNvCxnSpPr>
            <p:nvPr/>
          </p:nvCxnSpPr>
          <p:spPr>
            <a:xfrm flipH="1">
              <a:off x="5422197" y="38355230"/>
              <a:ext cx="1075992" cy="1481623"/>
            </a:xfrm>
            <a:prstGeom prst="line">
              <a:avLst/>
            </a:prstGeom>
            <a:ln w="254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76" idx="3"/>
            </p:cNvCxnSpPr>
            <p:nvPr/>
          </p:nvCxnSpPr>
          <p:spPr>
            <a:xfrm flipH="1">
              <a:off x="8982815" y="38355230"/>
              <a:ext cx="151032" cy="1944349"/>
            </a:xfrm>
            <a:prstGeom prst="line">
              <a:avLst/>
            </a:prstGeom>
            <a:ln w="254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a:off x="7534073" y="39359393"/>
              <a:ext cx="0" cy="2597421"/>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6200000">
              <a:off x="4087634" y="39346294"/>
              <a:ext cx="0" cy="2597421"/>
            </a:xfrm>
            <a:prstGeom prst="line">
              <a:avLst/>
            </a:prstGeom>
            <a:ln w="15875">
              <a:solidFill>
                <a:srgbClr val="FFFF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rot="16200000">
              <a:off x="3830350" y="39746506"/>
              <a:ext cx="1250663" cy="461665"/>
            </a:xfrm>
            <a:prstGeom prst="rect">
              <a:avLst/>
            </a:prstGeom>
            <a:noFill/>
          </p:spPr>
          <p:txBody>
            <a:bodyPr wrap="none" rtlCol="0">
              <a:spAutoFit/>
            </a:bodyPr>
            <a:lstStyle/>
            <a:p>
              <a:r>
                <a:rPr lang="en-US" dirty="0" smtClean="0">
                  <a:solidFill>
                    <a:schemeClr val="tx1"/>
                  </a:solidFill>
                </a:rPr>
                <a:t>ZZ pitch</a:t>
              </a:r>
              <a:endParaRPr lang="en-US" dirty="0">
                <a:solidFill>
                  <a:schemeClr val="tx1"/>
                </a:solidFill>
              </a:endParaRPr>
            </a:p>
          </p:txBody>
        </p:sp>
        <p:sp>
          <p:nvSpPr>
            <p:cNvPr id="190" name="TextBox 189"/>
            <p:cNvSpPr txBox="1"/>
            <p:nvPr/>
          </p:nvSpPr>
          <p:spPr>
            <a:xfrm rot="16200000">
              <a:off x="7222871" y="39775325"/>
              <a:ext cx="1250663" cy="461665"/>
            </a:xfrm>
            <a:prstGeom prst="rect">
              <a:avLst/>
            </a:prstGeom>
            <a:noFill/>
          </p:spPr>
          <p:txBody>
            <a:bodyPr wrap="none" rtlCol="0">
              <a:spAutoFit/>
            </a:bodyPr>
            <a:lstStyle/>
            <a:p>
              <a:r>
                <a:rPr lang="en-US" dirty="0" smtClean="0">
                  <a:solidFill>
                    <a:schemeClr val="tx1"/>
                  </a:solidFill>
                </a:rPr>
                <a:t>ZZ pitch</a:t>
              </a:r>
              <a:endParaRPr lang="en-US" dirty="0">
                <a:solidFill>
                  <a:schemeClr val="tx1"/>
                </a:solidFill>
              </a:endParaRPr>
            </a:p>
          </p:txBody>
        </p:sp>
        <p:sp>
          <p:nvSpPr>
            <p:cNvPr id="192" name="Arrow: Striped Right 64"/>
            <p:cNvSpPr/>
            <p:nvPr/>
          </p:nvSpPr>
          <p:spPr>
            <a:xfrm rot="16200000">
              <a:off x="6972001" y="39772705"/>
              <a:ext cx="1261166" cy="370564"/>
            </a:xfrm>
            <a:prstGeom prst="strip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rot="417214">
            <a:off x="10165761" y="16567539"/>
            <a:ext cx="479612" cy="155567"/>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flipH="1">
            <a:off x="8648988" y="15667923"/>
            <a:ext cx="45720" cy="2474494"/>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155219" y="16901010"/>
            <a:ext cx="497807" cy="579577"/>
            <a:chOff x="10133641" y="16852827"/>
            <a:chExt cx="485990" cy="602619"/>
          </a:xfrm>
        </p:grpSpPr>
        <p:sp>
          <p:nvSpPr>
            <p:cNvPr id="191" name="Rectangle 190"/>
            <p:cNvSpPr/>
            <p:nvPr/>
          </p:nvSpPr>
          <p:spPr>
            <a:xfrm>
              <a:off x="10137653" y="16852827"/>
              <a:ext cx="479612" cy="1555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0133641" y="16996531"/>
              <a:ext cx="479612" cy="1555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0136830" y="17145975"/>
              <a:ext cx="479612" cy="1555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0140019" y="17299879"/>
              <a:ext cx="479612" cy="1555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10161654" y="17562752"/>
            <a:ext cx="497807" cy="579577"/>
            <a:chOff x="10133641" y="16852827"/>
            <a:chExt cx="485990" cy="602619"/>
          </a:xfrm>
        </p:grpSpPr>
        <p:sp>
          <p:nvSpPr>
            <p:cNvPr id="206" name="Rectangle 205"/>
            <p:cNvSpPr/>
            <p:nvPr/>
          </p:nvSpPr>
          <p:spPr>
            <a:xfrm>
              <a:off x="10137653" y="16852827"/>
              <a:ext cx="479612" cy="155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0133641" y="16996531"/>
              <a:ext cx="479612" cy="155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0136830" y="17145975"/>
              <a:ext cx="479612" cy="155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10140019" y="17299879"/>
              <a:ext cx="479612" cy="1555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6433</TotalTime>
  <Words>1465</Words>
  <Application>Microsoft Office PowerPoint</Application>
  <PresentationFormat>Custom</PresentationFormat>
  <Paragraphs>157</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ＭＳ Ｐゴシック</vt:lpstr>
      <vt:lpstr>Arial</vt:lpstr>
      <vt:lpstr>Arial Rounded MT Bold</vt:lpstr>
      <vt:lpstr>Calibri</vt:lpstr>
      <vt:lpstr>Cambria Math</vt:lpstr>
      <vt:lpstr>Symbol</vt:lpstr>
      <vt:lpstr>Times New Roman</vt:lpstr>
      <vt:lpstr>Trebuchet MS</vt:lpstr>
      <vt:lpstr>WenQuanYi Zen Hei</vt:lpstr>
      <vt:lpstr>Wingdings</vt:lpstr>
      <vt:lpstr>Wingdings 3</vt:lpstr>
      <vt:lpstr>Facet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Preferred Customer</dc:creator>
  <cp:keywords/>
  <dc:description/>
  <cp:lastModifiedBy>Amnet Copyeditor</cp:lastModifiedBy>
  <cp:revision>299</cp:revision>
  <cp:lastPrinted>2012-08-07T19:09:07Z</cp:lastPrinted>
  <dcterms:created xsi:type="dcterms:W3CDTF">1995-06-18T00:31:02Z</dcterms:created>
  <dcterms:modified xsi:type="dcterms:W3CDTF">2017-10-26T14:15:56Z</dcterms:modified>
</cp:coreProperties>
</file>