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6" r:id="rId2"/>
  </p:sldMasterIdLst>
  <p:notesMasterIdLst>
    <p:notesMasterId r:id="rId49"/>
  </p:notesMasterIdLst>
  <p:sldIdLst>
    <p:sldId id="256" r:id="rId3"/>
    <p:sldId id="292" r:id="rId4"/>
    <p:sldId id="294" r:id="rId5"/>
    <p:sldId id="295" r:id="rId6"/>
    <p:sldId id="293" r:id="rId7"/>
    <p:sldId id="296" r:id="rId8"/>
    <p:sldId id="262" r:id="rId9"/>
    <p:sldId id="299" r:id="rId10"/>
    <p:sldId id="297" r:id="rId11"/>
    <p:sldId id="300" r:id="rId12"/>
    <p:sldId id="286" r:id="rId13"/>
    <p:sldId id="278" r:id="rId14"/>
    <p:sldId id="301" r:id="rId15"/>
    <p:sldId id="303" r:id="rId16"/>
    <p:sldId id="305" r:id="rId17"/>
    <p:sldId id="259" r:id="rId18"/>
    <p:sldId id="302" r:id="rId19"/>
    <p:sldId id="265" r:id="rId20"/>
    <p:sldId id="304" r:id="rId21"/>
    <p:sldId id="266" r:id="rId22"/>
    <p:sldId id="279" r:id="rId23"/>
    <p:sldId id="308" r:id="rId24"/>
    <p:sldId id="309" r:id="rId25"/>
    <p:sldId id="314" r:id="rId26"/>
    <p:sldId id="316" r:id="rId27"/>
    <p:sldId id="315" r:id="rId28"/>
    <p:sldId id="320" r:id="rId29"/>
    <p:sldId id="270" r:id="rId30"/>
    <p:sldId id="280" r:id="rId31"/>
    <p:sldId id="281" r:id="rId32"/>
    <p:sldId id="291" r:id="rId33"/>
    <p:sldId id="298" r:id="rId34"/>
    <p:sldId id="260" r:id="rId35"/>
    <p:sldId id="261" r:id="rId36"/>
    <p:sldId id="288" r:id="rId37"/>
    <p:sldId id="269" r:id="rId38"/>
    <p:sldId id="268" r:id="rId39"/>
    <p:sldId id="290" r:id="rId40"/>
    <p:sldId id="289" r:id="rId41"/>
    <p:sldId id="282" r:id="rId42"/>
    <p:sldId id="275" r:id="rId43"/>
    <p:sldId id="318" r:id="rId44"/>
    <p:sldId id="317" r:id="rId45"/>
    <p:sldId id="276" r:id="rId46"/>
    <p:sldId id="321" r:id="rId47"/>
    <p:sldId id="322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81BD"/>
    <a:srgbClr val="D91D00"/>
    <a:srgbClr val="94BF5A"/>
    <a:srgbClr val="2B2BD5"/>
    <a:srgbClr val="742E23"/>
    <a:srgbClr val="ACAD0D"/>
    <a:srgbClr val="D8523F"/>
    <a:srgbClr val="DA1D00"/>
    <a:srgbClr val="FFDB60"/>
    <a:srgbClr val="FEDC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>
        <p:scale>
          <a:sx n="95" d="100"/>
          <a:sy n="95" d="100"/>
        </p:scale>
        <p:origin x="1848" y="48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46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E004F0-D05E-4D46-9CD3-0AF936012152}" type="datetimeFigureOut">
              <a:rPr lang="en-US" smtClean="0"/>
              <a:t>3/9/2017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70842-1511-4882-BDCF-19B399FFBC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70842-1511-4882-BDCF-19B399FFBC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3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48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2BE880-BD3C-4FFC-8ADF-AB328B7576D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4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70842-1511-4882-BDCF-19B399FFBC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772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70842-1511-4882-BDCF-19B399FFBC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375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Calibri" charset="0"/>
              <a:ea typeface="ＭＳ Ｐゴシック" charset="-128"/>
            </a:endParaRPr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fld id="{67D7ECE9-C759-EC4A-97CA-CB39C4651F43}" type="slidenum">
              <a:rPr lang="en-US" altLang="en-US">
                <a:latin typeface="Calibri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US" alt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44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A71680D-AF88-4AB7-8B38-977687DC51E9}" type="slidenum">
              <a:rPr lang="en-US"/>
              <a:pPr/>
              <a:t>11</a:t>
            </a:fld>
            <a:endParaRPr lang="en-US"/>
          </a:p>
        </p:txBody>
      </p:sp>
      <p:sp>
        <p:nvSpPr>
          <p:cNvPr id="61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51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70842-1511-4882-BDCF-19B399FFBC2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2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70842-1511-4882-BDCF-19B399FFBC2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632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70842-1511-4882-BDCF-19B399FFBC2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51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70842-1511-4882-BDCF-19B399FFBC2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124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ti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gradFill>
            <a:gsLst>
              <a:gs pos="0">
                <a:srgbClr val="DB1C00">
                  <a:alpha val="90000"/>
                </a:srgbClr>
              </a:gs>
              <a:gs pos="100000">
                <a:srgbClr val="FFC000">
                  <a:alpha val="66000"/>
                </a:srgbClr>
              </a:gs>
            </a:gsLst>
          </a:gradFill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58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691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5450" y="168275"/>
            <a:ext cx="2189163" cy="6413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04788" y="168275"/>
            <a:ext cx="6418262" cy="6413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440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6225" y="168275"/>
            <a:ext cx="6251575" cy="827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04788" y="1176338"/>
            <a:ext cx="4303712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176338"/>
            <a:ext cx="4303713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7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 marL="854665" indent="-360000">
              <a:lnSpc>
                <a:spcPct val="100000"/>
              </a:lnSpc>
              <a:spcBef>
                <a:spcPts val="1100"/>
              </a:spcBef>
              <a:buClr>
                <a:srgbClr val="000000"/>
              </a:buClr>
              <a:buFont typeface="Wingdings"/>
              <a:buBlip>
                <a:blip r:embed="rId3"/>
              </a:buBlip>
              <a:defRPr sz="16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2pPr>
            <a:lvl3pPr marL="1259477" indent="-360000">
              <a:lnSpc>
                <a:spcPct val="100000"/>
              </a:lnSpc>
              <a:spcBef>
                <a:spcPts val="400"/>
              </a:spcBef>
              <a:buClr>
                <a:srgbClr val="FF2600"/>
              </a:buClr>
              <a:buFont typeface="Times Roman"/>
              <a:buBlip>
                <a:blip r:embed="rId4"/>
              </a:buBlip>
              <a:defRPr sz="1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3pPr>
            <a:lvl4pPr marL="1529714" indent="-293687">
              <a:lnSpc>
                <a:spcPct val="100000"/>
              </a:lnSpc>
              <a:spcBef>
                <a:spcPts val="800"/>
              </a:spcBef>
              <a:buClr>
                <a:srgbClr val="004100"/>
              </a:buClr>
              <a:buFont typeface="Wingdings"/>
              <a:buChar char=""/>
              <a:defRPr sz="12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4pPr>
            <a:lvl5pPr marL="1980564" indent="-336550">
              <a:lnSpc>
                <a:spcPct val="100000"/>
              </a:lnSpc>
              <a:spcBef>
                <a:spcPts val="200"/>
              </a:spcBef>
              <a:buClr>
                <a:srgbClr val="004100"/>
              </a:buClr>
              <a:buFont typeface="Wingdings"/>
              <a:buChar char=""/>
              <a:defRPr sz="1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defRPr>
            </a:lvl5pPr>
          </a:lstStyle>
          <a:p>
            <a:pPr lvl="0">
              <a:defRPr>
                <a:uFillTx/>
              </a:defRPr>
            </a:pPr>
            <a:r>
              <a:rPr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sz="14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12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1000">
                <a:solidFill>
                  <a:srgbClr val="011279"/>
                </a:solidFill>
                <a:uFill>
                  <a:solidFill>
                    <a:srgbClr val="011279"/>
                  </a:solidFill>
                </a:uFill>
              </a:rPr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24850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880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8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431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12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41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3763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DB1C00">
                  <a:alpha val="88000"/>
                </a:srgbClr>
              </a:gs>
              <a:gs pos="100000">
                <a:srgbClr val="FFDB60"/>
              </a:gs>
            </a:gsLst>
          </a:gra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43" y="1176338"/>
            <a:ext cx="8864600" cy="54054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-1" y="6640513"/>
            <a:ext cx="838202" cy="217487"/>
          </a:xfrm>
        </p:spPr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931777" y="6629400"/>
            <a:ext cx="7280888" cy="22860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68266" y="6642100"/>
            <a:ext cx="575733" cy="215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70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16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462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761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475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335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gradFill>
            <a:gsLst>
              <a:gs pos="0">
                <a:srgbClr val="DA1D00">
                  <a:alpha val="88000"/>
                </a:srgbClr>
              </a:gs>
              <a:gs pos="100000">
                <a:srgbClr val="FEDC5F"/>
              </a:gs>
            </a:gsLst>
          </a:gradFill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547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04788" y="1176338"/>
            <a:ext cx="4303712" cy="540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0900" y="1176338"/>
            <a:ext cx="4303713" cy="5405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460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169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DB1C00">
                  <a:alpha val="88000"/>
                </a:srgbClr>
              </a:gs>
              <a:gs pos="100000">
                <a:srgbClr val="FFDB60"/>
              </a:gs>
            </a:gsLst>
          </a:gradFill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-1" y="6640513"/>
            <a:ext cx="1446964" cy="217487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997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8808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9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408113" y="6629400"/>
            <a:ext cx="6315075" cy="2286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565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82579" y="66675"/>
            <a:ext cx="7110496" cy="831850"/>
          </a:xfrm>
          <a:prstGeom prst="rect">
            <a:avLst/>
          </a:prstGeom>
          <a:gradFill>
            <a:gsLst>
              <a:gs pos="0">
                <a:srgbClr val="DE5A00"/>
              </a:gs>
              <a:gs pos="100000">
                <a:srgbClr val="FFC000">
                  <a:alpha val="66000"/>
                </a:srgbClr>
              </a:gs>
            </a:gsLst>
            <a:lin ang="0" scaled="1"/>
          </a:gra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013" y="1176338"/>
            <a:ext cx="8864600" cy="5405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640513"/>
            <a:ext cx="927100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91400" y="6642100"/>
            <a:ext cx="17526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31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88" y="42863"/>
            <a:ext cx="82708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6"/>
          <a:srcRect l="1686" t="14479" r="83456" b="65244"/>
          <a:stretch/>
        </p:blipFill>
        <p:spPr>
          <a:xfrm>
            <a:off x="100012" y="66675"/>
            <a:ext cx="827087" cy="831850"/>
          </a:xfrm>
          <a:prstGeom prst="rect">
            <a:avLst/>
          </a:prstGeom>
        </p:spPr>
      </p:pic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931777" y="6629400"/>
            <a:ext cx="7280888" cy="22860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4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png"/><Relationship Id="rId7" Type="http://schemas.openxmlformats.org/officeDocument/2006/relationships/image" Target="../media/image26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emf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wmf"/><Relationship Id="rId3" Type="http://schemas.openxmlformats.org/officeDocument/2006/relationships/image" Target="../media/image94.png"/><Relationship Id="rId7" Type="http://schemas.openxmlformats.org/officeDocument/2006/relationships/image" Target="../media/image9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095" y="1905000"/>
            <a:ext cx="8915400" cy="2000250"/>
          </a:xfrm>
          <a:gradFill>
            <a:gsLst>
              <a:gs pos="0">
                <a:srgbClr val="DB1C00">
                  <a:alpha val="90000"/>
                </a:srgbClr>
              </a:gs>
              <a:gs pos="100000">
                <a:srgbClr val="FFDB60"/>
              </a:gs>
            </a:gsLst>
          </a:gradFill>
        </p:spPr>
        <p:txBody>
          <a:bodyPr>
            <a:normAutofit fontScale="90000"/>
          </a:bodyPr>
          <a:lstStyle/>
          <a:p>
            <a:r>
              <a:rPr lang="en-US" dirty="0" smtClean="0"/>
              <a:t>Large GEM Detectors </a:t>
            </a:r>
            <a:br>
              <a:rPr lang="en-US" dirty="0" smtClean="0"/>
            </a:br>
            <a:r>
              <a:rPr lang="en-US" dirty="0" smtClean="0"/>
              <a:t>for</a:t>
            </a:r>
            <a:br>
              <a:rPr lang="en-US" dirty="0" smtClean="0"/>
            </a:br>
            <a:r>
              <a:rPr lang="en-US" dirty="0" smtClean="0"/>
              <a:t>Tracking at Forward Rapidities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48200"/>
            <a:ext cx="9144000" cy="1600200"/>
          </a:xfrm>
        </p:spPr>
        <p:txBody>
          <a:bodyPr/>
          <a:lstStyle/>
          <a:p>
            <a:r>
              <a:rPr lang="en-US" sz="2400" b="1" dirty="0" smtClean="0"/>
              <a:t>Marcus Hohlmann</a:t>
            </a:r>
          </a:p>
          <a:p>
            <a:r>
              <a:rPr lang="en-US" sz="2400" i="1" dirty="0" smtClean="0"/>
              <a:t>Florida Institute of Technology</a:t>
            </a:r>
          </a:p>
          <a:p>
            <a:endParaRPr lang="en-US" sz="1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90600" y="0"/>
            <a:ext cx="7162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i="1" dirty="0" smtClean="0"/>
              <a:t>RHIC Spin Collaboration Meeting</a:t>
            </a:r>
          </a:p>
          <a:p>
            <a:r>
              <a:rPr lang="en-US" altLang="zh-CN" i="1" dirty="0" smtClean="0"/>
              <a:t>Forward Spectrometer Hardware</a:t>
            </a:r>
          </a:p>
          <a:p>
            <a:r>
              <a:rPr lang="en-US" altLang="zh-CN" i="1" dirty="0" smtClean="0"/>
              <a:t>BNL – March 9, 2017</a:t>
            </a:r>
          </a:p>
        </p:txBody>
      </p:sp>
    </p:spTree>
    <p:extLst>
      <p:ext uri="{BB962C8B-B14F-4D97-AF65-F5344CB8AC3E}">
        <p14:creationId xmlns:p14="http://schemas.microsoft.com/office/powerpoint/2010/main" val="286493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EIC GEM R&amp;D: Construction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three eRD3/6 FT groups are investigating </a:t>
            </a:r>
            <a:r>
              <a:rPr lang="en-US" b="1" dirty="0" smtClean="0"/>
              <a:t>different detector construction techniques</a:t>
            </a:r>
            <a:r>
              <a:rPr lang="en-US" dirty="0" smtClean="0"/>
              <a:t>: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Constructing detector purely mechanically &amp; without any spacers as in CMS (Florida Tech)</a:t>
            </a:r>
          </a:p>
          <a:p>
            <a:r>
              <a:rPr lang="en-US" dirty="0" smtClean="0"/>
              <a:t>Gluing stretched foils to FR4 spacer frames that are then mechanically assembled (U. Va.)</a:t>
            </a:r>
          </a:p>
          <a:p>
            <a:r>
              <a:rPr lang="en-US" dirty="0" smtClean="0"/>
              <a:t>Gluing entire detector and inserting </a:t>
            </a:r>
            <a:r>
              <a:rPr lang="en-US" dirty="0" err="1" smtClean="0"/>
              <a:t>kapton</a:t>
            </a:r>
            <a:r>
              <a:rPr lang="en-US" dirty="0" smtClean="0"/>
              <a:t> rings between GEMs as </a:t>
            </a:r>
            <a:r>
              <a:rPr lang="en-US" dirty="0"/>
              <a:t>spacers (Temple) 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09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3327401"/>
            <a:ext cx="5943600" cy="314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5962650" y="3355266"/>
            <a:ext cx="3162300" cy="3045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/>
          <a:p>
            <a:pPr marL="215900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sz="1600" dirty="0">
                <a:solidFill>
                  <a:srgbClr val="C5000B"/>
                </a:solidFill>
                <a:latin typeface="DejaVu Sans" charset="0"/>
                <a:ea typeface="AR PL UMing HK" charset="0"/>
                <a:cs typeface="AR PL UMing HK" charset="0"/>
              </a:rPr>
              <a:t>Low material in active area</a:t>
            </a:r>
          </a:p>
          <a:p>
            <a:pPr marL="215900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sz="1600" dirty="0">
                <a:solidFill>
                  <a:srgbClr val="000000"/>
                </a:solidFill>
                <a:latin typeface="DejaVu Sans" charset="0"/>
                <a:ea typeface="AR PL UMing HK" charset="0"/>
                <a:cs typeface="AR PL UMing HK" charset="0"/>
              </a:rPr>
              <a:t>No honey comb support but keep spacers</a:t>
            </a:r>
          </a:p>
          <a:p>
            <a:pPr marL="215900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sz="1600" dirty="0">
                <a:solidFill>
                  <a:srgbClr val="C5000B"/>
                </a:solidFill>
                <a:latin typeface="DejaVu Sans" charset="0"/>
                <a:ea typeface="AR PL UMing HK" charset="0"/>
                <a:cs typeface="AR PL UMing HK" charset="0"/>
              </a:rPr>
              <a:t>Light material for GEM frames</a:t>
            </a:r>
          </a:p>
          <a:p>
            <a:pPr marL="215900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sz="1600" dirty="0">
                <a:solidFill>
                  <a:srgbClr val="000000"/>
                </a:solidFill>
                <a:latin typeface="DejaVu Sans" charset="0"/>
                <a:ea typeface="AR PL UMing HK" charset="0"/>
                <a:cs typeface="AR PL UMing HK" charset="0"/>
              </a:rPr>
              <a:t>High strength material for external support frames</a:t>
            </a:r>
          </a:p>
          <a:p>
            <a:pPr marL="215900" indent="-215900" hangingPunct="1">
              <a:lnSpc>
                <a:spcPct val="150000"/>
              </a:lnSpc>
              <a:buSzPct val="45000"/>
              <a:buFont typeface="Wingdings" charset="2"/>
              <a:buChar char="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</a:pPr>
            <a:r>
              <a:rPr lang="en-US" sz="1600" dirty="0">
                <a:solidFill>
                  <a:srgbClr val="C5000B"/>
                </a:solidFill>
                <a:latin typeface="DejaVu Sans" charset="0"/>
                <a:ea typeface="AR PL UMing HK" charset="0"/>
                <a:cs typeface="AR PL UMing HK" charset="0"/>
              </a:rPr>
              <a:t>Bolts &amp; O-ring to seal the </a:t>
            </a:r>
            <a:r>
              <a:rPr lang="en-US" sz="1600" dirty="0" smtClean="0">
                <a:solidFill>
                  <a:srgbClr val="C5000B"/>
                </a:solidFill>
                <a:latin typeface="DejaVu Sans" charset="0"/>
                <a:ea typeface="AR PL UMing HK" charset="0"/>
                <a:cs typeface="AR PL UMing HK" charset="0"/>
              </a:rPr>
              <a:t>chambers</a:t>
            </a:r>
            <a:endParaRPr lang="en-US" sz="1600" dirty="0">
              <a:solidFill>
                <a:srgbClr val="C5000B"/>
              </a:solidFill>
              <a:latin typeface="DejaVu Sans" charset="0"/>
              <a:ea typeface="AR PL UMing HK" charset="0"/>
              <a:cs typeface="AR PL UMing HK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6145213" y="3050466"/>
            <a:ext cx="2708275" cy="315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9pPr>
          </a:lstStyle>
          <a:p>
            <a:r>
              <a:rPr lang="en-US" sz="1600" b="1" dirty="0">
                <a:solidFill>
                  <a:srgbClr val="004586"/>
                </a:solidFill>
              </a:rPr>
              <a:t>Chamber's characteristics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95301" y="3027364"/>
            <a:ext cx="3995738" cy="315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9pPr>
          </a:lstStyle>
          <a:p>
            <a:r>
              <a:rPr lang="en-US" sz="1600" b="1" dirty="0" smtClean="0">
                <a:solidFill>
                  <a:srgbClr val="004586"/>
                </a:solidFill>
              </a:rPr>
              <a:t>Example: Exploded </a:t>
            </a:r>
            <a:r>
              <a:rPr lang="en-US" sz="1600" b="1" dirty="0">
                <a:solidFill>
                  <a:srgbClr val="004586"/>
                </a:solidFill>
              </a:rPr>
              <a:t>3D view of </a:t>
            </a:r>
            <a:r>
              <a:rPr lang="en-US" sz="1600" b="1" dirty="0" err="1">
                <a:solidFill>
                  <a:srgbClr val="004586"/>
                </a:solidFill>
              </a:rPr>
              <a:t>P</a:t>
            </a:r>
            <a:r>
              <a:rPr lang="en-US" sz="1600" b="1" dirty="0" err="1" smtClean="0">
                <a:solidFill>
                  <a:srgbClr val="004586"/>
                </a:solidFill>
              </a:rPr>
              <a:t>Rad</a:t>
            </a:r>
            <a:r>
              <a:rPr lang="en-US" sz="1600" b="1" dirty="0" smtClean="0">
                <a:solidFill>
                  <a:srgbClr val="004586"/>
                </a:solidFill>
              </a:rPr>
              <a:t> </a:t>
            </a:r>
            <a:r>
              <a:rPr lang="en-US" sz="1600" b="1" dirty="0">
                <a:solidFill>
                  <a:srgbClr val="004586"/>
                </a:solidFill>
              </a:rPr>
              <a:t>GEM design </a:t>
            </a:r>
          </a:p>
        </p:txBody>
      </p:sp>
      <p:grpSp>
        <p:nvGrpSpPr>
          <p:cNvPr id="4102" name="Group 6"/>
          <p:cNvGrpSpPr>
            <a:grpSpLocks/>
          </p:cNvGrpSpPr>
          <p:nvPr/>
        </p:nvGrpSpPr>
        <p:grpSpPr bwMode="auto">
          <a:xfrm>
            <a:off x="242888" y="828676"/>
            <a:ext cx="8610600" cy="2219325"/>
            <a:chOff x="153" y="496"/>
            <a:chExt cx="5424" cy="1398"/>
          </a:xfrm>
        </p:grpSpPr>
        <p:grpSp>
          <p:nvGrpSpPr>
            <p:cNvPr id="4103" name="Group 7"/>
            <p:cNvGrpSpPr>
              <a:grpSpLocks/>
            </p:cNvGrpSpPr>
            <p:nvPr/>
          </p:nvGrpSpPr>
          <p:grpSpPr bwMode="auto">
            <a:xfrm>
              <a:off x="153" y="611"/>
              <a:ext cx="3455" cy="1283"/>
              <a:chOff x="153" y="611"/>
              <a:chExt cx="3455" cy="1283"/>
            </a:xfrm>
          </p:grpSpPr>
          <p:sp>
            <p:nvSpPr>
              <p:cNvPr id="4104" name="Line 8"/>
              <p:cNvSpPr>
                <a:spLocks noChangeShapeType="1"/>
              </p:cNvSpPr>
              <p:nvPr/>
            </p:nvSpPr>
            <p:spPr bwMode="auto">
              <a:xfrm>
                <a:off x="337" y="1137"/>
                <a:ext cx="3063" cy="0"/>
              </a:xfrm>
              <a:prstGeom prst="line">
                <a:avLst/>
              </a:prstGeom>
              <a:noFill/>
              <a:ln w="18360" cap="flat">
                <a:solidFill>
                  <a:srgbClr val="99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5" name="Line 9"/>
              <p:cNvSpPr>
                <a:spLocks noChangeShapeType="1"/>
              </p:cNvSpPr>
              <p:nvPr/>
            </p:nvSpPr>
            <p:spPr bwMode="auto">
              <a:xfrm>
                <a:off x="337" y="1288"/>
                <a:ext cx="3063" cy="0"/>
              </a:xfrm>
              <a:prstGeom prst="line">
                <a:avLst/>
              </a:prstGeom>
              <a:noFill/>
              <a:ln w="18360" cap="flat">
                <a:solidFill>
                  <a:srgbClr val="99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6" name="Line 10"/>
              <p:cNvSpPr>
                <a:spLocks noChangeShapeType="1"/>
              </p:cNvSpPr>
              <p:nvPr/>
            </p:nvSpPr>
            <p:spPr bwMode="auto">
              <a:xfrm>
                <a:off x="337" y="1440"/>
                <a:ext cx="3063" cy="0"/>
              </a:xfrm>
              <a:prstGeom prst="line">
                <a:avLst/>
              </a:prstGeom>
              <a:noFill/>
              <a:ln w="18360" cap="flat">
                <a:solidFill>
                  <a:srgbClr val="99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Line 11"/>
              <p:cNvSpPr>
                <a:spLocks noChangeShapeType="1"/>
              </p:cNvSpPr>
              <p:nvPr/>
            </p:nvSpPr>
            <p:spPr bwMode="auto">
              <a:xfrm>
                <a:off x="337" y="935"/>
                <a:ext cx="3063" cy="0"/>
              </a:xfrm>
              <a:prstGeom prst="line">
                <a:avLst/>
              </a:prstGeom>
              <a:noFill/>
              <a:ln w="18360" cap="flat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Line 12"/>
              <p:cNvSpPr>
                <a:spLocks noChangeShapeType="1"/>
              </p:cNvSpPr>
              <p:nvPr/>
            </p:nvSpPr>
            <p:spPr bwMode="auto">
              <a:xfrm>
                <a:off x="337" y="1592"/>
                <a:ext cx="3063" cy="0"/>
              </a:xfrm>
              <a:prstGeom prst="line">
                <a:avLst/>
              </a:prstGeom>
              <a:noFill/>
              <a:ln w="18360" cap="flat">
                <a:solidFill>
                  <a:srgbClr val="3366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Line 13"/>
              <p:cNvSpPr>
                <a:spLocks noChangeShapeType="1"/>
              </p:cNvSpPr>
              <p:nvPr/>
            </p:nvSpPr>
            <p:spPr bwMode="auto">
              <a:xfrm>
                <a:off x="349" y="1706"/>
                <a:ext cx="3063" cy="0"/>
              </a:xfrm>
              <a:prstGeom prst="line">
                <a:avLst/>
              </a:prstGeom>
              <a:noFill/>
              <a:ln w="900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110" name="Picture 14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" y="1593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11" name="Picture 15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" y="1703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12" name="Picture 1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" y="1593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13" name="Picture 17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" y="1703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114" name="Line 18"/>
              <p:cNvSpPr>
                <a:spLocks noChangeShapeType="1"/>
              </p:cNvSpPr>
              <p:nvPr/>
            </p:nvSpPr>
            <p:spPr bwMode="auto">
              <a:xfrm>
                <a:off x="349" y="821"/>
                <a:ext cx="3063" cy="0"/>
              </a:xfrm>
              <a:prstGeom prst="line">
                <a:avLst/>
              </a:prstGeom>
              <a:noFill/>
              <a:ln w="9000" cap="flat">
                <a:solidFill>
                  <a:srgbClr val="333333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115" name="Picture 19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" y="708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16" name="Picture 2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0" y="818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17" name="Picture 21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" y="708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4118" name="Picture 2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39" y="818"/>
                <a:ext cx="372" cy="115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119" name="Group 23"/>
              <p:cNvGrpSpPr>
                <a:grpSpLocks/>
              </p:cNvGrpSpPr>
              <p:nvPr/>
            </p:nvGrpSpPr>
            <p:grpSpPr bwMode="auto">
              <a:xfrm>
                <a:off x="153" y="941"/>
                <a:ext cx="367" cy="647"/>
                <a:chOff x="153" y="941"/>
                <a:chExt cx="367" cy="647"/>
              </a:xfrm>
            </p:grpSpPr>
            <p:pic>
              <p:nvPicPr>
                <p:cNvPr id="4120" name="Picture 24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" y="1446"/>
                  <a:ext cx="373" cy="146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21" name="Picture 25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" y="1293"/>
                  <a:ext cx="373" cy="146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22" name="Picture 2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" y="1140"/>
                  <a:ext cx="373" cy="146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23" name="Picture 27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0" y="938"/>
                  <a:ext cx="373" cy="195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4124" name="Group 28"/>
              <p:cNvGrpSpPr>
                <a:grpSpLocks/>
              </p:cNvGrpSpPr>
              <p:nvPr/>
            </p:nvGrpSpPr>
            <p:grpSpPr bwMode="auto">
              <a:xfrm>
                <a:off x="177" y="611"/>
                <a:ext cx="122" cy="1283"/>
                <a:chOff x="177" y="611"/>
                <a:chExt cx="122" cy="1283"/>
              </a:xfrm>
            </p:grpSpPr>
            <p:pic>
              <p:nvPicPr>
                <p:cNvPr id="4125" name="Picture 29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" y="611"/>
                  <a:ext cx="36" cy="1284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126" name="AutoShape 30"/>
                <p:cNvSpPr>
                  <a:spLocks noChangeArrowheads="1"/>
                </p:cNvSpPr>
                <p:nvPr/>
              </p:nvSpPr>
              <p:spPr bwMode="auto">
                <a:xfrm>
                  <a:off x="177" y="1816"/>
                  <a:ext cx="122" cy="36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00CCCC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27" name="AutoShape 31"/>
                <p:cNvSpPr>
                  <a:spLocks noChangeArrowheads="1"/>
                </p:cNvSpPr>
                <p:nvPr/>
              </p:nvSpPr>
              <p:spPr bwMode="auto">
                <a:xfrm>
                  <a:off x="178" y="672"/>
                  <a:ext cx="121" cy="36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00CCCC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28" name="Group 32"/>
              <p:cNvGrpSpPr>
                <a:grpSpLocks/>
              </p:cNvGrpSpPr>
              <p:nvPr/>
            </p:nvGrpSpPr>
            <p:grpSpPr bwMode="auto">
              <a:xfrm>
                <a:off x="423" y="660"/>
                <a:ext cx="121" cy="201"/>
                <a:chOff x="423" y="660"/>
                <a:chExt cx="121" cy="201"/>
              </a:xfrm>
            </p:grpSpPr>
            <p:sp>
              <p:nvSpPr>
                <p:cNvPr id="4129" name="AutoShape 33"/>
                <p:cNvSpPr>
                  <a:spLocks noChangeArrowheads="1"/>
                </p:cNvSpPr>
                <p:nvPr/>
              </p:nvSpPr>
              <p:spPr bwMode="auto">
                <a:xfrm>
                  <a:off x="423" y="660"/>
                  <a:ext cx="36" cy="182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0" name="AutoShape 34"/>
                <p:cNvSpPr>
                  <a:spLocks noChangeArrowheads="1"/>
                </p:cNvSpPr>
                <p:nvPr/>
              </p:nvSpPr>
              <p:spPr bwMode="auto">
                <a:xfrm rot="16200000">
                  <a:off x="465" y="783"/>
                  <a:ext cx="36" cy="121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31" name="Group 35"/>
              <p:cNvGrpSpPr>
                <a:grpSpLocks/>
              </p:cNvGrpSpPr>
              <p:nvPr/>
            </p:nvGrpSpPr>
            <p:grpSpPr bwMode="auto">
              <a:xfrm>
                <a:off x="3241" y="941"/>
                <a:ext cx="367" cy="647"/>
                <a:chOff x="3241" y="941"/>
                <a:chExt cx="367" cy="647"/>
              </a:xfrm>
            </p:grpSpPr>
            <p:pic>
              <p:nvPicPr>
                <p:cNvPr id="4132" name="Picture 36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8" y="1446"/>
                  <a:ext cx="373" cy="146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33" name="Picture 37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8" y="1293"/>
                  <a:ext cx="373" cy="146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34" name="Picture 38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8" y="1140"/>
                  <a:ext cx="373" cy="146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135" name="Picture 39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38" y="938"/>
                  <a:ext cx="373" cy="195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</p:grpSp>
          <p:grpSp>
            <p:nvGrpSpPr>
              <p:cNvPr id="4136" name="Group 40"/>
              <p:cNvGrpSpPr>
                <a:grpSpLocks/>
              </p:cNvGrpSpPr>
              <p:nvPr/>
            </p:nvGrpSpPr>
            <p:grpSpPr bwMode="auto">
              <a:xfrm>
                <a:off x="3217" y="1547"/>
                <a:ext cx="122" cy="146"/>
                <a:chOff x="3217" y="1547"/>
                <a:chExt cx="122" cy="146"/>
              </a:xfrm>
            </p:grpSpPr>
            <p:sp>
              <p:nvSpPr>
                <p:cNvPr id="4137" name="AutoShape 41"/>
                <p:cNvSpPr>
                  <a:spLocks noChangeArrowheads="1"/>
                </p:cNvSpPr>
                <p:nvPr/>
              </p:nvSpPr>
              <p:spPr bwMode="auto">
                <a:xfrm rot="10800000">
                  <a:off x="3304" y="1566"/>
                  <a:ext cx="36" cy="127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8" name="AutoShape 42"/>
                <p:cNvSpPr>
                  <a:spLocks noChangeArrowheads="1"/>
                </p:cNvSpPr>
                <p:nvPr/>
              </p:nvSpPr>
              <p:spPr bwMode="auto">
                <a:xfrm rot="5400000">
                  <a:off x="3262" y="1505"/>
                  <a:ext cx="36" cy="122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39" name="AutoShape 43"/>
                <p:cNvSpPr>
                  <a:spLocks noChangeArrowheads="1"/>
                </p:cNvSpPr>
                <p:nvPr/>
              </p:nvSpPr>
              <p:spPr bwMode="auto">
                <a:xfrm rot="5400000">
                  <a:off x="3262" y="1615"/>
                  <a:ext cx="36" cy="122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40" name="Group 44"/>
              <p:cNvGrpSpPr>
                <a:grpSpLocks/>
              </p:cNvGrpSpPr>
              <p:nvPr/>
            </p:nvGrpSpPr>
            <p:grpSpPr bwMode="auto">
              <a:xfrm>
                <a:off x="423" y="1602"/>
                <a:ext cx="121" cy="231"/>
                <a:chOff x="423" y="1602"/>
                <a:chExt cx="121" cy="231"/>
              </a:xfrm>
            </p:grpSpPr>
            <p:sp>
              <p:nvSpPr>
                <p:cNvPr id="4141" name="AutoShape 45"/>
                <p:cNvSpPr>
                  <a:spLocks noChangeArrowheads="1"/>
                </p:cNvSpPr>
                <p:nvPr/>
              </p:nvSpPr>
              <p:spPr bwMode="auto">
                <a:xfrm rot="10800000">
                  <a:off x="423" y="1611"/>
                  <a:ext cx="36" cy="224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2" name="AutoShape 46"/>
                <p:cNvSpPr>
                  <a:spLocks noChangeArrowheads="1"/>
                </p:cNvSpPr>
                <p:nvPr/>
              </p:nvSpPr>
              <p:spPr bwMode="auto">
                <a:xfrm rot="16200000">
                  <a:off x="465" y="1559"/>
                  <a:ext cx="36" cy="121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FFFFFF"/>
                </a:solidFill>
                <a:ln w="9525" cap="flat">
                  <a:solidFill>
                    <a:srgbClr val="FFFF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43" name="Group 47"/>
              <p:cNvGrpSpPr>
                <a:grpSpLocks/>
              </p:cNvGrpSpPr>
              <p:nvPr/>
            </p:nvGrpSpPr>
            <p:grpSpPr bwMode="auto">
              <a:xfrm>
                <a:off x="276" y="901"/>
                <a:ext cx="72" cy="578"/>
                <a:chOff x="276" y="901"/>
                <a:chExt cx="72" cy="578"/>
              </a:xfrm>
            </p:grpSpPr>
            <p:sp>
              <p:nvSpPr>
                <p:cNvPr id="4144" name="AutoShape 48"/>
                <p:cNvSpPr>
                  <a:spLocks noChangeArrowheads="1"/>
                </p:cNvSpPr>
                <p:nvPr/>
              </p:nvSpPr>
              <p:spPr bwMode="auto">
                <a:xfrm>
                  <a:off x="276" y="1406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5" name="AutoShape 49"/>
                <p:cNvSpPr>
                  <a:spLocks noChangeArrowheads="1"/>
                </p:cNvSpPr>
                <p:nvPr/>
              </p:nvSpPr>
              <p:spPr bwMode="auto">
                <a:xfrm>
                  <a:off x="276" y="1093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6" name="AutoShape 50"/>
                <p:cNvSpPr>
                  <a:spLocks noChangeArrowheads="1"/>
                </p:cNvSpPr>
                <p:nvPr/>
              </p:nvSpPr>
              <p:spPr bwMode="auto">
                <a:xfrm>
                  <a:off x="276" y="1250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47" name="AutoShape 51"/>
                <p:cNvSpPr>
                  <a:spLocks noChangeArrowheads="1"/>
                </p:cNvSpPr>
                <p:nvPr/>
              </p:nvSpPr>
              <p:spPr bwMode="auto">
                <a:xfrm>
                  <a:off x="276" y="901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48" name="Group 52"/>
              <p:cNvGrpSpPr>
                <a:grpSpLocks/>
              </p:cNvGrpSpPr>
              <p:nvPr/>
            </p:nvGrpSpPr>
            <p:grpSpPr bwMode="auto">
              <a:xfrm>
                <a:off x="3412" y="901"/>
                <a:ext cx="72" cy="578"/>
                <a:chOff x="3412" y="901"/>
                <a:chExt cx="72" cy="578"/>
              </a:xfrm>
            </p:grpSpPr>
            <p:sp>
              <p:nvSpPr>
                <p:cNvPr id="4149" name="AutoShape 53"/>
                <p:cNvSpPr>
                  <a:spLocks noChangeArrowheads="1"/>
                </p:cNvSpPr>
                <p:nvPr/>
              </p:nvSpPr>
              <p:spPr bwMode="auto">
                <a:xfrm>
                  <a:off x="3412" y="1406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0" name="AutoShape 54"/>
                <p:cNvSpPr>
                  <a:spLocks noChangeArrowheads="1"/>
                </p:cNvSpPr>
                <p:nvPr/>
              </p:nvSpPr>
              <p:spPr bwMode="auto">
                <a:xfrm>
                  <a:off x="3412" y="1093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1" name="AutoShape 55"/>
                <p:cNvSpPr>
                  <a:spLocks noChangeArrowheads="1"/>
                </p:cNvSpPr>
                <p:nvPr/>
              </p:nvSpPr>
              <p:spPr bwMode="auto">
                <a:xfrm>
                  <a:off x="3412" y="1250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2" name="AutoShape 56"/>
                <p:cNvSpPr>
                  <a:spLocks noChangeArrowheads="1"/>
                </p:cNvSpPr>
                <p:nvPr/>
              </p:nvSpPr>
              <p:spPr bwMode="auto">
                <a:xfrm>
                  <a:off x="3412" y="901"/>
                  <a:ext cx="72" cy="72"/>
                </a:xfrm>
                <a:custGeom>
                  <a:avLst/>
                  <a:gdLst>
                    <a:gd name="G0" fmla="cos 10800 -11680015"/>
                    <a:gd name="G1" fmla="+- G0 10800 0"/>
                    <a:gd name="G2" fmla="sin 10800 -11680015"/>
                    <a:gd name="G3" fmla="+- G2 10800 0"/>
                    <a:gd name="G4" fmla="cos 10800 0"/>
                    <a:gd name="G5" fmla="+- G4 10800 0"/>
                    <a:gd name="G6" fmla="sin 10800 0"/>
                    <a:gd name="G7" fmla="+- G6 10800 0"/>
                    <a:gd name="T0" fmla="*/ 21600 w 21600"/>
                    <a:gd name="T1" fmla="*/ 10800 h 21600"/>
                    <a:gd name="T2" fmla="*/ 10800 w 21600"/>
                    <a:gd name="T3" fmla="*/ 21600 h 21600"/>
                    <a:gd name="T4" fmla="*/ 0 w 21600"/>
                    <a:gd name="T5" fmla="*/ 10800 h 21600"/>
                    <a:gd name="T6" fmla="*/ 5 w 21600"/>
                    <a:gd name="T7" fmla="*/ 10465 h 21600"/>
                    <a:gd name="T8" fmla="*/ 10800 w 21600"/>
                    <a:gd name="T9" fmla="*/ 10800 h 21600"/>
                    <a:gd name="T10" fmla="*/ 3163 w 21600"/>
                    <a:gd name="T11" fmla="*/ 3163 h 21600"/>
                    <a:gd name="T12" fmla="*/ 18437 w 21600"/>
                    <a:gd name="T13" fmla="*/ 18437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T10" t="T11" r="T12" b="T13"/>
                  <a:pathLst>
                    <a:path w="21600" h="21600">
                      <a:moveTo>
                        <a:pt x="21600" y="10800"/>
                      </a:moveTo>
                      <a:cubicBezTo>
                        <a:pt x="21600" y="16764"/>
                        <a:pt x="16764" y="21600"/>
                        <a:pt x="10800" y="21600"/>
                      </a:cubicBezTo>
                      <a:cubicBezTo>
                        <a:pt x="4835" y="21600"/>
                        <a:pt x="0" y="16764"/>
                        <a:pt x="0" y="10800"/>
                      </a:cubicBezTo>
                      <a:cubicBezTo>
                        <a:pt x="-1" y="10688"/>
                        <a:pt x="1" y="10576"/>
                        <a:pt x="5" y="10465"/>
                      </a:cubicBezTo>
                      <a:lnTo>
                        <a:pt x="10800" y="10800"/>
                      </a:lnTo>
                      <a:close/>
                    </a:path>
                  </a:pathLst>
                </a:custGeom>
                <a:solidFill>
                  <a:srgbClr val="666666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53" name="Group 57"/>
              <p:cNvGrpSpPr>
                <a:grpSpLocks/>
              </p:cNvGrpSpPr>
              <p:nvPr/>
            </p:nvGrpSpPr>
            <p:grpSpPr bwMode="auto">
              <a:xfrm>
                <a:off x="3459" y="611"/>
                <a:ext cx="122" cy="1283"/>
                <a:chOff x="3459" y="611"/>
                <a:chExt cx="122" cy="1283"/>
              </a:xfrm>
            </p:grpSpPr>
            <p:pic>
              <p:nvPicPr>
                <p:cNvPr id="4154" name="Picture 58"/>
                <p:cNvPicPr>
                  <a:picLocks noChangeAspect="1" noChangeArrowheads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02" y="611"/>
                  <a:ext cx="36" cy="1284"/>
                </a:xfrm>
                <a:prstGeom prst="rect">
                  <a:avLst/>
                </a:prstGeom>
                <a:noFill/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4155" name="AutoShape 59"/>
                <p:cNvSpPr>
                  <a:spLocks noChangeArrowheads="1"/>
                </p:cNvSpPr>
                <p:nvPr/>
              </p:nvSpPr>
              <p:spPr bwMode="auto">
                <a:xfrm>
                  <a:off x="3459" y="1816"/>
                  <a:ext cx="122" cy="36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00CCCC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6" name="AutoShape 60"/>
                <p:cNvSpPr>
                  <a:spLocks noChangeArrowheads="1"/>
                </p:cNvSpPr>
                <p:nvPr/>
              </p:nvSpPr>
              <p:spPr bwMode="auto">
                <a:xfrm>
                  <a:off x="3459" y="672"/>
                  <a:ext cx="122" cy="36"/>
                </a:xfrm>
                <a:prstGeom prst="roundRect">
                  <a:avLst>
                    <a:gd name="adj" fmla="val 2778"/>
                  </a:avLst>
                </a:prstGeom>
                <a:solidFill>
                  <a:srgbClr val="00CCCC"/>
                </a:solidFill>
                <a:ln w="9525" cap="flat">
                  <a:solidFill>
                    <a:srgbClr val="80808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157" name="Group 61"/>
              <p:cNvGrpSpPr>
                <a:grpSpLocks/>
              </p:cNvGrpSpPr>
              <p:nvPr/>
            </p:nvGrpSpPr>
            <p:grpSpPr bwMode="auto">
              <a:xfrm>
                <a:off x="1133" y="941"/>
                <a:ext cx="1470" cy="647"/>
                <a:chOff x="1133" y="941"/>
                <a:chExt cx="1470" cy="647"/>
              </a:xfrm>
            </p:grpSpPr>
            <p:grpSp>
              <p:nvGrpSpPr>
                <p:cNvPr id="4158" name="Group 62"/>
                <p:cNvGrpSpPr>
                  <a:grpSpLocks/>
                </p:cNvGrpSpPr>
                <p:nvPr/>
              </p:nvGrpSpPr>
              <p:grpSpPr bwMode="auto">
                <a:xfrm>
                  <a:off x="1869" y="941"/>
                  <a:ext cx="0" cy="647"/>
                  <a:chOff x="1869" y="941"/>
                  <a:chExt cx="0" cy="647"/>
                </a:xfrm>
              </p:grpSpPr>
              <p:sp>
                <p:nvSpPr>
                  <p:cNvPr id="415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1869" y="941"/>
                    <a:ext cx="0" cy="189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1869" y="1149"/>
                    <a:ext cx="0" cy="134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1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1869" y="1302"/>
                    <a:ext cx="0" cy="133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1869" y="1449"/>
                    <a:ext cx="0" cy="140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3" name="Group 67"/>
                <p:cNvGrpSpPr>
                  <a:grpSpLocks/>
                </p:cNvGrpSpPr>
                <p:nvPr/>
              </p:nvGrpSpPr>
              <p:grpSpPr bwMode="auto">
                <a:xfrm>
                  <a:off x="1133" y="941"/>
                  <a:ext cx="0" cy="647"/>
                  <a:chOff x="1133" y="941"/>
                  <a:chExt cx="0" cy="647"/>
                </a:xfrm>
              </p:grpSpPr>
              <p:sp>
                <p:nvSpPr>
                  <p:cNvPr id="4164" name="Line 68"/>
                  <p:cNvSpPr>
                    <a:spLocks noChangeShapeType="1"/>
                  </p:cNvSpPr>
                  <p:nvPr/>
                </p:nvSpPr>
                <p:spPr bwMode="auto">
                  <a:xfrm>
                    <a:off x="1133" y="941"/>
                    <a:ext cx="0" cy="189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5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1133" y="1149"/>
                    <a:ext cx="0" cy="134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6" name="Line 70"/>
                  <p:cNvSpPr>
                    <a:spLocks noChangeShapeType="1"/>
                  </p:cNvSpPr>
                  <p:nvPr/>
                </p:nvSpPr>
                <p:spPr bwMode="auto">
                  <a:xfrm>
                    <a:off x="1133" y="1302"/>
                    <a:ext cx="0" cy="133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67" name="Line 71"/>
                  <p:cNvSpPr>
                    <a:spLocks noChangeShapeType="1"/>
                  </p:cNvSpPr>
                  <p:nvPr/>
                </p:nvSpPr>
                <p:spPr bwMode="auto">
                  <a:xfrm>
                    <a:off x="1133" y="1449"/>
                    <a:ext cx="0" cy="140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168" name="Group 72"/>
                <p:cNvGrpSpPr>
                  <a:grpSpLocks/>
                </p:cNvGrpSpPr>
                <p:nvPr/>
              </p:nvGrpSpPr>
              <p:grpSpPr bwMode="auto">
                <a:xfrm>
                  <a:off x="2604" y="941"/>
                  <a:ext cx="0" cy="647"/>
                  <a:chOff x="2604" y="941"/>
                  <a:chExt cx="0" cy="647"/>
                </a:xfrm>
              </p:grpSpPr>
              <p:sp>
                <p:nvSpPr>
                  <p:cNvPr id="416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941"/>
                    <a:ext cx="0" cy="189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70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1149"/>
                    <a:ext cx="0" cy="134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71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1302"/>
                    <a:ext cx="0" cy="133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72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2604" y="1449"/>
                    <a:ext cx="0" cy="140"/>
                  </a:xfrm>
                  <a:prstGeom prst="line">
                    <a:avLst/>
                  </a:prstGeom>
                  <a:noFill/>
                  <a:ln w="18360" cap="flat">
                    <a:solidFill>
                      <a:srgbClr val="CC99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rgbClr val="808080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4173" name="Line 77"/>
            <p:cNvSpPr>
              <a:spLocks noChangeShapeType="1"/>
            </p:cNvSpPr>
            <p:nvPr/>
          </p:nvSpPr>
          <p:spPr bwMode="auto">
            <a:xfrm flipH="1">
              <a:off x="3608" y="784"/>
              <a:ext cx="566" cy="978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4" name="Line 78"/>
            <p:cNvSpPr>
              <a:spLocks noChangeShapeType="1"/>
            </p:cNvSpPr>
            <p:nvPr/>
          </p:nvSpPr>
          <p:spPr bwMode="auto">
            <a:xfrm flipH="1">
              <a:off x="3608" y="784"/>
              <a:ext cx="566" cy="0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5" name="Text Box 79"/>
            <p:cNvSpPr txBox="1">
              <a:spLocks noChangeArrowheads="1"/>
            </p:cNvSpPr>
            <p:nvPr/>
          </p:nvSpPr>
          <p:spPr bwMode="auto">
            <a:xfrm>
              <a:off x="4174" y="521"/>
              <a:ext cx="1403" cy="4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9pPr>
            </a:lstStyle>
            <a:p>
              <a:r>
                <a:rPr lang="en-US" b="1" dirty="0">
                  <a:solidFill>
                    <a:srgbClr val="0000CC"/>
                  </a:solidFill>
                </a:rPr>
                <a:t>High strength material </a:t>
              </a:r>
              <a:r>
                <a:rPr lang="en-US" b="1" dirty="0" smtClean="0">
                  <a:solidFill>
                    <a:srgbClr val="0000CC"/>
                  </a:solidFill>
                </a:rPr>
                <a:t>frame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4176" name="Line 80"/>
            <p:cNvSpPr>
              <a:spLocks noChangeShapeType="1"/>
            </p:cNvSpPr>
            <p:nvPr/>
          </p:nvSpPr>
          <p:spPr bwMode="auto">
            <a:xfrm flipH="1" flipV="1">
              <a:off x="3608" y="851"/>
              <a:ext cx="714" cy="462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7" name="Line 81"/>
            <p:cNvSpPr>
              <a:spLocks noChangeShapeType="1"/>
            </p:cNvSpPr>
            <p:nvPr/>
          </p:nvSpPr>
          <p:spPr bwMode="auto">
            <a:xfrm flipH="1">
              <a:off x="3608" y="1313"/>
              <a:ext cx="714" cy="324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8" name="Line 82"/>
            <p:cNvSpPr>
              <a:spLocks noChangeShapeType="1"/>
            </p:cNvSpPr>
            <p:nvPr/>
          </p:nvSpPr>
          <p:spPr bwMode="auto">
            <a:xfrm flipH="1" flipV="1">
              <a:off x="3608" y="1033"/>
              <a:ext cx="714" cy="280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79" name="Line 83"/>
            <p:cNvSpPr>
              <a:spLocks noChangeShapeType="1"/>
            </p:cNvSpPr>
            <p:nvPr/>
          </p:nvSpPr>
          <p:spPr bwMode="auto">
            <a:xfrm flipH="1" flipV="1">
              <a:off x="3608" y="1192"/>
              <a:ext cx="714" cy="121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0" name="Line 84"/>
            <p:cNvSpPr>
              <a:spLocks noChangeShapeType="1"/>
            </p:cNvSpPr>
            <p:nvPr/>
          </p:nvSpPr>
          <p:spPr bwMode="auto">
            <a:xfrm flipH="1">
              <a:off x="3608" y="1313"/>
              <a:ext cx="714" cy="37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1" name="Text Box 85"/>
            <p:cNvSpPr txBox="1">
              <a:spLocks noChangeArrowheads="1"/>
            </p:cNvSpPr>
            <p:nvPr/>
          </p:nvSpPr>
          <p:spPr bwMode="auto">
            <a:xfrm>
              <a:off x="4347" y="1030"/>
              <a:ext cx="1214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9pPr>
            </a:lstStyle>
            <a:p>
              <a:r>
                <a:rPr lang="en-US" dirty="0">
                  <a:solidFill>
                    <a:srgbClr val="CC9900"/>
                  </a:solidFill>
                </a:rPr>
                <a:t>Light material G10 as </a:t>
              </a:r>
            </a:p>
            <a:p>
              <a:r>
                <a:rPr lang="en-US" dirty="0">
                  <a:solidFill>
                    <a:srgbClr val="CC9900"/>
                  </a:solidFill>
                </a:rPr>
                <a:t>GEM support frames</a:t>
              </a:r>
            </a:p>
          </p:txBody>
        </p:sp>
        <p:sp>
          <p:nvSpPr>
            <p:cNvPr id="4182" name="Line 86"/>
            <p:cNvSpPr>
              <a:spLocks noChangeShapeType="1"/>
            </p:cNvSpPr>
            <p:nvPr/>
          </p:nvSpPr>
          <p:spPr bwMode="auto">
            <a:xfrm flipH="1">
              <a:off x="336" y="611"/>
              <a:ext cx="416" cy="555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3" name="Text Box 87"/>
            <p:cNvSpPr txBox="1">
              <a:spLocks noChangeArrowheads="1"/>
            </p:cNvSpPr>
            <p:nvPr/>
          </p:nvSpPr>
          <p:spPr bwMode="auto">
            <a:xfrm>
              <a:off x="752" y="511"/>
              <a:ext cx="1052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9pPr>
            </a:lstStyle>
            <a:p>
              <a:r>
                <a:rPr lang="en-US" dirty="0"/>
                <a:t>Bolts and O-ring to</a:t>
              </a:r>
            </a:p>
            <a:p>
              <a:r>
                <a:rPr lang="en-US" dirty="0"/>
                <a:t>seal the chamber</a:t>
              </a:r>
            </a:p>
          </p:txBody>
        </p:sp>
        <p:sp>
          <p:nvSpPr>
            <p:cNvPr id="4184" name="Line 88"/>
            <p:cNvSpPr>
              <a:spLocks noChangeShapeType="1"/>
            </p:cNvSpPr>
            <p:nvPr/>
          </p:nvSpPr>
          <p:spPr bwMode="auto">
            <a:xfrm flipH="1">
              <a:off x="242" y="611"/>
              <a:ext cx="510" cy="66"/>
            </a:xfrm>
            <a:prstGeom prst="line">
              <a:avLst/>
            </a:prstGeom>
            <a:noFill/>
            <a:ln w="9525" cap="flat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5" name="Text Box 89"/>
            <p:cNvSpPr txBox="1">
              <a:spLocks noChangeArrowheads="1"/>
            </p:cNvSpPr>
            <p:nvPr/>
          </p:nvSpPr>
          <p:spPr bwMode="auto">
            <a:xfrm>
              <a:off x="2318" y="496"/>
              <a:ext cx="561" cy="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charset="0"/>
                  <a:ea typeface="AR PL UMing HK" charset="0"/>
                  <a:cs typeface="AR PL UMing HK" charset="0"/>
                </a:defRPr>
              </a:lvl9pPr>
            </a:lstStyle>
            <a:p>
              <a:r>
                <a:rPr lang="en-US" sz="1600" dirty="0">
                  <a:solidFill>
                    <a:srgbClr val="CC9900"/>
                  </a:solidFill>
                </a:rPr>
                <a:t>spacers</a:t>
              </a:r>
            </a:p>
          </p:txBody>
        </p:sp>
        <p:sp>
          <p:nvSpPr>
            <p:cNvPr id="4186" name="Line 90"/>
            <p:cNvSpPr>
              <a:spLocks noChangeShapeType="1"/>
            </p:cNvSpPr>
            <p:nvPr/>
          </p:nvSpPr>
          <p:spPr bwMode="auto">
            <a:xfrm flipH="1">
              <a:off x="1868" y="599"/>
              <a:ext cx="450" cy="402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7" name="Line 91"/>
            <p:cNvSpPr>
              <a:spLocks noChangeShapeType="1"/>
            </p:cNvSpPr>
            <p:nvPr/>
          </p:nvSpPr>
          <p:spPr bwMode="auto">
            <a:xfrm>
              <a:off x="2318" y="599"/>
              <a:ext cx="286" cy="702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88" name="Line 92"/>
            <p:cNvSpPr>
              <a:spLocks noChangeShapeType="1"/>
            </p:cNvSpPr>
            <p:nvPr/>
          </p:nvSpPr>
          <p:spPr bwMode="auto">
            <a:xfrm flipH="1">
              <a:off x="1133" y="599"/>
              <a:ext cx="1185" cy="460"/>
            </a:xfrm>
            <a:prstGeom prst="line">
              <a:avLst/>
            </a:prstGeom>
            <a:noFill/>
            <a:ln w="9525" cap="flat">
              <a:solidFill>
                <a:srgbClr val="99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4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2400" dirty="0" smtClean="0"/>
              <a:t>Assembly with Bolted </a:t>
            </a:r>
            <a:r>
              <a:rPr lang="en-US" sz="2400" dirty="0"/>
              <a:t>S</a:t>
            </a:r>
            <a:r>
              <a:rPr lang="en-US" sz="2400" dirty="0" smtClean="0"/>
              <a:t>pacer </a:t>
            </a:r>
            <a:r>
              <a:rPr lang="en-US" sz="2400" dirty="0"/>
              <a:t>F</a:t>
            </a:r>
            <a:r>
              <a:rPr lang="en-US" sz="2400" dirty="0" smtClean="0"/>
              <a:t>rames (U. Va.)</a:t>
            </a:r>
            <a:endParaRPr lang="en-US" sz="2400" dirty="0"/>
          </a:p>
        </p:txBody>
      </p:sp>
      <p:sp>
        <p:nvSpPr>
          <p:cNvPr id="9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642100"/>
            <a:ext cx="1752600" cy="215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05243" y="6317741"/>
            <a:ext cx="30377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/>
              <a:t>Courtesy Kondo Gnanvo, </a:t>
            </a:r>
            <a:r>
              <a:rPr lang="en-US" sz="1400" dirty="0" err="1" smtClean="0"/>
              <a:t>U.Va</a:t>
            </a: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012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2800" dirty="0" smtClean="0"/>
              <a:t>Assembly with Glued Frames (Temple)</a:t>
            </a:r>
            <a:endParaRPr lang="en-US" sz="2800" dirty="0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642100"/>
            <a:ext cx="1752600" cy="215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4" y="992717"/>
            <a:ext cx="9101665" cy="560323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09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EIC GEM R&amp;D: Readout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The three eRD3/6 FT groups are investigating also </a:t>
            </a:r>
            <a:r>
              <a:rPr lang="en-US" b="1" dirty="0" smtClean="0"/>
              <a:t>different</a:t>
            </a:r>
            <a:r>
              <a:rPr lang="en-US" dirty="0" smtClean="0"/>
              <a:t> </a:t>
            </a:r>
            <a:r>
              <a:rPr lang="en-US" b="1" dirty="0" smtClean="0"/>
              <a:t>signal readout techniques</a:t>
            </a:r>
            <a:r>
              <a:rPr lang="en-US" dirty="0" smtClean="0"/>
              <a:t>:</a:t>
            </a:r>
          </a:p>
          <a:p>
            <a:pPr>
              <a:spcBef>
                <a:spcPts val="1800"/>
              </a:spcBef>
            </a:pPr>
            <a:r>
              <a:rPr lang="en-US" dirty="0" smtClean="0"/>
              <a:t>2D-readout with </a:t>
            </a:r>
            <a:r>
              <a:rPr lang="en-US" b="1" dirty="0"/>
              <a:t>U</a:t>
            </a:r>
            <a:r>
              <a:rPr lang="en-US" b="1" dirty="0" smtClean="0"/>
              <a:t>-V strips </a:t>
            </a:r>
            <a:r>
              <a:rPr lang="en-US" dirty="0" smtClean="0"/>
              <a:t>(U. Va.)</a:t>
            </a:r>
          </a:p>
          <a:p>
            <a:r>
              <a:rPr lang="en-US" dirty="0" smtClean="0"/>
              <a:t>2D-readout with </a:t>
            </a:r>
            <a:r>
              <a:rPr lang="en-US" b="1" dirty="0"/>
              <a:t>R</a:t>
            </a:r>
            <a:r>
              <a:rPr lang="en-US" b="1" dirty="0" smtClean="0"/>
              <a:t>-</a:t>
            </a:r>
            <a:r>
              <a:rPr lang="el-GR" b="1" dirty="0" smtClean="0">
                <a:latin typeface="Cambria" panose="02040503050406030204" pitchFamily="18" charset="0"/>
              </a:rPr>
              <a:t>φ</a:t>
            </a:r>
            <a:r>
              <a:rPr lang="en-US" b="1" dirty="0" smtClean="0">
                <a:latin typeface="Cambria" panose="02040503050406030204" pitchFamily="18" charset="0"/>
              </a:rPr>
              <a:t> </a:t>
            </a:r>
            <a:r>
              <a:rPr lang="en-US" b="1" dirty="0" smtClean="0"/>
              <a:t>readout strips </a:t>
            </a:r>
            <a:r>
              <a:rPr lang="en-US" dirty="0" smtClean="0"/>
              <a:t>(Temple)</a:t>
            </a:r>
          </a:p>
          <a:p>
            <a:r>
              <a:rPr lang="en-US" dirty="0" smtClean="0"/>
              <a:t>1D-readout with </a:t>
            </a:r>
            <a:r>
              <a:rPr lang="en-US" b="1" dirty="0" smtClean="0"/>
              <a:t>radial zigzag strips </a:t>
            </a:r>
            <a:r>
              <a:rPr lang="en-US" dirty="0" smtClean="0"/>
              <a:t>that minimizes the number of strips and electronic channels to minimize cost while maintaining good spatial resolution (Florida Tech)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First U-V Readout </a:t>
            </a:r>
            <a:r>
              <a:rPr lang="en-US" sz="2800" dirty="0"/>
              <a:t>P</a:t>
            </a:r>
            <a:r>
              <a:rPr lang="en-US" sz="2800" dirty="0" smtClean="0"/>
              <a:t>rototype (U. Va.)</a:t>
            </a:r>
            <a:endParaRPr lang="en-US" sz="2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1119"/>
          <a:stretch/>
        </p:blipFill>
        <p:spPr>
          <a:xfrm>
            <a:off x="86887" y="992308"/>
            <a:ext cx="8913677" cy="5648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90896" y="6369389"/>
            <a:ext cx="27297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Courtesy Kondo Gnanvo, U. Va.</a:t>
            </a:r>
            <a:endParaRPr lang="en-US" sz="1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2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3200" dirty="0" smtClean="0"/>
              <a:t>R,</a:t>
            </a:r>
            <a:r>
              <a:rPr lang="el-GR" sz="3200" dirty="0" smtClean="0"/>
              <a:t>φ</a:t>
            </a:r>
            <a:r>
              <a:rPr lang="en-US" sz="3200" dirty="0"/>
              <a:t>-</a:t>
            </a:r>
            <a:r>
              <a:rPr lang="en-US" sz="3200" dirty="0" smtClean="0"/>
              <a:t>strip Readout </a:t>
            </a:r>
            <a:r>
              <a:rPr lang="en-US" sz="3200" dirty="0"/>
              <a:t>D</a:t>
            </a:r>
            <a:r>
              <a:rPr lang="en-US" sz="3200" dirty="0" smtClean="0"/>
              <a:t>esign (Temple)</a:t>
            </a:r>
            <a:endParaRPr lang="en-US" sz="3200" dirty="0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642100"/>
            <a:ext cx="1752600" cy="215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7" name="FGT_2D_400_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529" y="1371600"/>
            <a:ext cx="3886200" cy="2743200"/>
          </a:xfrm>
          <a:prstGeom prst="rect">
            <a:avLst/>
          </a:prstGeom>
          <a:ln w="12700">
            <a:round/>
          </a:ln>
        </p:spPr>
      </p:pic>
      <p:pic>
        <p:nvPicPr>
          <p:cNvPr id="20" name="FGT_2D_400_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78741" y="4114800"/>
            <a:ext cx="3886200" cy="2525712"/>
          </a:xfrm>
          <a:prstGeom prst="rect">
            <a:avLst/>
          </a:prstGeom>
          <a:ln w="12700">
            <a:round/>
          </a:ln>
        </p:spPr>
      </p:pic>
      <p:sp>
        <p:nvSpPr>
          <p:cNvPr id="3" name="TextBox 2"/>
          <p:cNvSpPr txBox="1"/>
          <p:nvPr/>
        </p:nvSpPr>
        <p:spPr>
          <a:xfrm>
            <a:off x="143935" y="914400"/>
            <a:ext cx="90561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2D strips in R and </a:t>
            </a:r>
            <a:r>
              <a:rPr lang="el-GR" sz="2000" dirty="0" smtClean="0"/>
              <a:t>φ</a:t>
            </a:r>
            <a:r>
              <a:rPr lang="en-US" sz="2000" dirty="0" smtClean="0"/>
              <a:t> coordinates. Implemented as strip-pad design</a:t>
            </a:r>
            <a:r>
              <a:rPr lang="en-US" sz="2000" dirty="0"/>
              <a:t> </a:t>
            </a:r>
            <a:r>
              <a:rPr lang="en-US" sz="2000" dirty="0" smtClean="0"/>
              <a:t>with vias</a:t>
            </a:r>
            <a:r>
              <a:rPr lang="en-US" sz="2000" dirty="0"/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 rot="5400000">
            <a:off x="7352023" y="4960184"/>
            <a:ext cx="3056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Courtesy Matt Posik, Temple U.</a:t>
            </a:r>
            <a:endParaRPr lang="en-US" sz="1600" dirty="0"/>
          </a:p>
        </p:txBody>
      </p:sp>
      <p:pic>
        <p:nvPicPr>
          <p:cNvPr id="22" name="gem-layout-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46529" y="3567953"/>
            <a:ext cx="3218772" cy="3123017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729" y="1346773"/>
            <a:ext cx="4284260" cy="24500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2400" y="4605867"/>
            <a:ext cx="1308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Based on </a:t>
            </a:r>
          </a:p>
          <a:p>
            <a:r>
              <a:rPr lang="en-US" dirty="0" smtClean="0"/>
              <a:t>STAR FGT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91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First Zigzag-strip </a:t>
            </a:r>
            <a:r>
              <a:rPr lang="en-US" sz="3600" dirty="0"/>
              <a:t>R</a:t>
            </a:r>
            <a:r>
              <a:rPr lang="en-US" sz="3600" dirty="0" smtClean="0"/>
              <a:t>eadout (FIT)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3" descr="E:\Photos\Work Stuff\Assemble CMS GEM\20130901_1904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9" t="6666"/>
          <a:stretch/>
        </p:blipFill>
        <p:spPr bwMode="auto">
          <a:xfrm>
            <a:off x="76201" y="1048518"/>
            <a:ext cx="2667296" cy="3320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-29636" y="4569844"/>
            <a:ext cx="73448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CMS GEM detector equipped with a </a:t>
            </a:r>
            <a:r>
              <a:rPr lang="en-US" sz="1600" b="1" dirty="0" smtClean="0"/>
              <a:t>readout</a:t>
            </a:r>
            <a:r>
              <a:rPr lang="en-US" sz="1600" dirty="0" smtClean="0"/>
              <a:t> </a:t>
            </a:r>
            <a:r>
              <a:rPr lang="en-US" sz="1600" b="1" dirty="0" smtClean="0"/>
              <a:t>with   </a:t>
            </a:r>
            <a:r>
              <a:rPr lang="en-US" sz="1600" b="1" dirty="0" smtClean="0"/>
              <a:t>                                 </a:t>
            </a:r>
            <a:r>
              <a:rPr lang="en-US" sz="1600" b="1" dirty="0" smtClean="0"/>
              <a:t>radial </a:t>
            </a:r>
            <a:r>
              <a:rPr lang="en-US" sz="1600" b="1" dirty="0"/>
              <a:t>zigzag </a:t>
            </a:r>
            <a:r>
              <a:rPr lang="en-US" sz="1600" b="1" dirty="0" smtClean="0"/>
              <a:t>strips on a PCB </a:t>
            </a:r>
            <a:endParaRPr lang="en-US" sz="16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Number of strips and readout channels are    </a:t>
            </a:r>
            <a:r>
              <a:rPr lang="en-US" sz="1600" dirty="0" smtClean="0"/>
              <a:t>                                             </a:t>
            </a:r>
            <a:r>
              <a:rPr lang="en-US" sz="1600" b="1" dirty="0" smtClean="0"/>
              <a:t>reduced by factor 3 </a:t>
            </a:r>
            <a:r>
              <a:rPr lang="en-US" sz="1600" dirty="0" smtClean="0"/>
              <a:t>relative to CMS readout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Zigzag strips cover radial range R ≈ 1.6 - 2.6 m </a:t>
            </a:r>
            <a:r>
              <a:rPr lang="en-US" sz="1600" dirty="0"/>
              <a:t>in 8 eta </a:t>
            </a:r>
            <a:r>
              <a:rPr lang="en-US" sz="1600" dirty="0" smtClean="0"/>
              <a:t>sectors</a:t>
            </a:r>
            <a:endParaRPr lang="en-US" sz="16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Azimuthal strip angle pitch of 1.37 </a:t>
            </a:r>
            <a:r>
              <a:rPr lang="en-US" sz="1600" dirty="0" err="1" smtClean="0"/>
              <a:t>mrad</a:t>
            </a:r>
            <a:r>
              <a:rPr lang="en-US" sz="1600" dirty="0" smtClean="0"/>
              <a:t>; </a:t>
            </a:r>
            <a:r>
              <a:rPr lang="en-US" sz="1600" dirty="0" smtClean="0"/>
              <a:t>128 strips per sector</a:t>
            </a:r>
            <a:endParaRPr lang="en-US" sz="1600" dirty="0" smtClean="0"/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dirty="0" smtClean="0"/>
              <a:t>Prototype tested in beam at Fermilab (2013)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sz="1600" b="1" dirty="0" smtClean="0"/>
              <a:t>Performance: Angular </a:t>
            </a:r>
            <a:r>
              <a:rPr lang="en-US" sz="1600" b="1" dirty="0" smtClean="0"/>
              <a:t>resolution of ~193 </a:t>
            </a:r>
            <a:r>
              <a:rPr lang="en-US" sz="1600" b="1" dirty="0"/>
              <a:t>µ</a:t>
            </a:r>
            <a:r>
              <a:rPr lang="en-US" sz="1600" b="1" dirty="0" smtClean="0"/>
              <a:t>rad (</a:t>
            </a:r>
            <a:r>
              <a:rPr lang="en-US" sz="1600" b="1" dirty="0"/>
              <a:t>362 µm </a:t>
            </a:r>
            <a:r>
              <a:rPr lang="en-US" sz="1600" b="1" dirty="0" smtClean="0"/>
              <a:t>at R = 1.88 m) </a:t>
            </a:r>
            <a:endParaRPr lang="en-US" sz="16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3417445"/>
            <a:ext cx="3823855" cy="20555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515" y="1048518"/>
            <a:ext cx="4209340" cy="23966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4625" y="1627095"/>
            <a:ext cx="3362465" cy="2205314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2819400" y="3948952"/>
            <a:ext cx="457200" cy="4773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>
            <a:stCxn id="12" idx="6"/>
            <a:endCxn id="11" idx="1"/>
          </p:cNvCxnSpPr>
          <p:nvPr/>
        </p:nvCxnSpPr>
        <p:spPr>
          <a:xfrm flipV="1">
            <a:off x="3276600" y="2246836"/>
            <a:ext cx="1671915" cy="194076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901267" y="1129552"/>
            <a:ext cx="3242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Produced zigzag strip PCB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07099" y="3262974"/>
            <a:ext cx="2133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/>
              <a:t>GEM assembly</a:t>
            </a:r>
          </a:p>
          <a:p>
            <a:pPr algn="ctr"/>
            <a:r>
              <a:rPr lang="en-US" sz="1400" b="1" dirty="0" smtClean="0"/>
              <a:t>(foils on drift PCB)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3142130" y="1179747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Radial zigzag strip</a:t>
            </a:r>
          </a:p>
          <a:p>
            <a:pPr algn="ctr"/>
            <a:r>
              <a:rPr lang="en-US" sz="1600" b="1" dirty="0" smtClean="0">
                <a:solidFill>
                  <a:srgbClr val="FFFF00"/>
                </a:solidFill>
              </a:rPr>
              <a:t>design</a:t>
            </a:r>
            <a:endParaRPr lang="en-US" sz="1600" b="1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55005" y="6290846"/>
            <a:ext cx="2779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 smtClean="0"/>
              <a:t>NIM A 811 (2016) 30</a:t>
            </a:r>
            <a:endParaRPr lang="en-US" sz="1600" b="1" i="1" dirty="0" smtClean="0"/>
          </a:p>
        </p:txBody>
      </p:sp>
      <p:cxnSp>
        <p:nvCxnSpPr>
          <p:cNvPr id="20" name="Straight Arrow Connector 19"/>
          <p:cNvCxnSpPr/>
          <p:nvPr/>
        </p:nvCxnSpPr>
        <p:spPr>
          <a:xfrm flipH="1">
            <a:off x="76202" y="1129552"/>
            <a:ext cx="838198" cy="2819400"/>
          </a:xfrm>
          <a:prstGeom prst="straightConnector1">
            <a:avLst/>
          </a:prstGeom>
          <a:ln w="22225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17208582">
            <a:off x="107617" y="1818484"/>
            <a:ext cx="56938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 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0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EIC GEM R&amp;D: </a:t>
            </a:r>
            <a:r>
              <a:rPr lang="en-US" sz="3600" dirty="0" err="1" smtClean="0"/>
              <a:t>Mult</a:t>
            </a:r>
            <a:r>
              <a:rPr lang="en-US" sz="3600" dirty="0" smtClean="0"/>
              <a:t>. </a:t>
            </a:r>
            <a:r>
              <a:rPr lang="en-US" sz="3600" dirty="0"/>
              <a:t>S</a:t>
            </a:r>
            <a:r>
              <a:rPr lang="en-US" sz="3600" dirty="0" smtClean="0"/>
              <a:t>cattering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43" y="1049333"/>
            <a:ext cx="8864600" cy="540543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three eRD3/6 </a:t>
            </a:r>
            <a:r>
              <a:rPr lang="en-US" dirty="0" smtClean="0"/>
              <a:t>FT groups are investigating </a:t>
            </a:r>
            <a:r>
              <a:rPr lang="en-US" dirty="0" smtClean="0"/>
              <a:t>methods to </a:t>
            </a:r>
            <a:r>
              <a:rPr lang="en-US" b="1" dirty="0" smtClean="0"/>
              <a:t>reduce overall detector material</a:t>
            </a:r>
            <a:r>
              <a:rPr lang="en-US" dirty="0" smtClean="0"/>
              <a:t>:</a:t>
            </a:r>
          </a:p>
          <a:p>
            <a:pPr>
              <a:spcBef>
                <a:spcPts val="1200"/>
              </a:spcBef>
            </a:pPr>
            <a:r>
              <a:rPr lang="en-US" dirty="0" smtClean="0"/>
              <a:t>Remove or reduce Cu on GEM foils (U. Va.)</a:t>
            </a:r>
          </a:p>
          <a:p>
            <a:r>
              <a:rPr lang="en-US" dirty="0" smtClean="0"/>
              <a:t>Replace solid drift and readout PCBs with carbon fiber composite frames (Florida Tech)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en-US" b="1" dirty="0" smtClean="0"/>
              <a:t>Reduces multiple scattering </a:t>
            </a:r>
            <a:r>
              <a:rPr lang="en-US" dirty="0" smtClean="0"/>
              <a:t>of tracks in the GEM detectors. </a:t>
            </a:r>
            <a:r>
              <a:rPr lang="en-US" dirty="0"/>
              <a:t>H</a:t>
            </a:r>
            <a:r>
              <a:rPr lang="en-US" dirty="0" smtClean="0"/>
              <a:t>elps </a:t>
            </a:r>
            <a:r>
              <a:rPr lang="en-US" dirty="0" smtClean="0"/>
              <a:t>with:</a:t>
            </a:r>
            <a:endParaRPr lang="en-US" dirty="0" smtClean="0"/>
          </a:p>
          <a:p>
            <a:pPr>
              <a:spcBef>
                <a:spcPts val="1200"/>
              </a:spcBef>
            </a:pPr>
            <a:r>
              <a:rPr lang="en-US" dirty="0" smtClean="0"/>
              <a:t>matching electron tracks to EM cluster </a:t>
            </a:r>
          </a:p>
          <a:p>
            <a:r>
              <a:rPr lang="en-US" dirty="0" smtClean="0"/>
              <a:t>seeding RICH ring reconstruction from incidence of hadron tracks on the RICH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50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EIC GEM R&amp;D: Next Prototypes 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1016004"/>
            <a:ext cx="914400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/>
              <a:t>Adjust the GEM detector geometry to accommodate the </a:t>
            </a:r>
            <a:r>
              <a:rPr lang="en-US" sz="2800" b="1" dirty="0" smtClean="0"/>
              <a:t>geometry of an actual EIC forward tracker</a:t>
            </a:r>
            <a:r>
              <a:rPr lang="en-US" sz="2800" dirty="0" smtClean="0"/>
              <a:t>:</a:t>
            </a:r>
          </a:p>
          <a:p>
            <a:pPr marL="1143000" lvl="3" indent="-228600">
              <a:lnSpc>
                <a:spcPct val="150000"/>
              </a:lnSpc>
            </a:pPr>
            <a:r>
              <a:rPr lang="en-US" sz="2800" dirty="0" smtClean="0"/>
              <a:t>	  R = 8 – 98 cm   radial coverage</a:t>
            </a:r>
          </a:p>
          <a:p>
            <a:pPr marL="1143000" lvl="3" indent="-228600"/>
            <a:r>
              <a:rPr lang="en-US" sz="2800" dirty="0" smtClean="0">
                <a:latin typeface="Cambria" panose="02040503050406030204" pitchFamily="18" charset="0"/>
              </a:rPr>
              <a:t>	</a:t>
            </a:r>
            <a:r>
              <a:rPr lang="el-GR" sz="2800" dirty="0" smtClean="0">
                <a:latin typeface="Cambria" panose="02040503050406030204" pitchFamily="18" charset="0"/>
              </a:rPr>
              <a:t>Δφ</a:t>
            </a:r>
            <a:r>
              <a:rPr lang="en-US" sz="2800" dirty="0" smtClean="0">
                <a:latin typeface="Cambria" panose="02040503050406030204" pitchFamily="18" charset="0"/>
              </a:rPr>
              <a:t> =  </a:t>
            </a:r>
            <a:r>
              <a:rPr lang="en-US" sz="2800" dirty="0" smtClean="0"/>
              <a:t>30.1</a:t>
            </a:r>
            <a:r>
              <a:rPr lang="en-US" sz="2800" baseline="30000" dirty="0" smtClean="0"/>
              <a:t>o</a:t>
            </a:r>
            <a:r>
              <a:rPr lang="en-US" sz="2800" dirty="0" smtClean="0"/>
              <a:t> 	  azimuthal coverage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/>
              <a:t>EIC R&amp;D group designed a 1-m scale </a:t>
            </a:r>
            <a:r>
              <a:rPr lang="en-US" sz="2800" b="1" dirty="0" smtClean="0"/>
              <a:t>common </a:t>
            </a:r>
            <a:r>
              <a:rPr lang="en-US" sz="2800" b="1" dirty="0"/>
              <a:t> </a:t>
            </a:r>
            <a:r>
              <a:rPr lang="en-US" sz="2800" b="1" dirty="0" smtClean="0"/>
              <a:t>   GEM foil</a:t>
            </a:r>
            <a:r>
              <a:rPr lang="en-US" sz="2800" dirty="0" smtClean="0"/>
              <a:t>, which satisfies the requirements of all three assembly techniques to save cost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 smtClean="0"/>
              <a:t>8 GEM foils were produced at CERN and delivered to Florida Tech and U. Va. </a:t>
            </a:r>
          </a:p>
          <a:p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35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EIC FT Geometry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806" y="898526"/>
            <a:ext cx="7077212" cy="57419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73788" y="1104811"/>
            <a:ext cx="30013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Design for an</a:t>
            </a:r>
          </a:p>
          <a:p>
            <a:r>
              <a:rPr lang="en-US" b="1" dirty="0" smtClean="0"/>
              <a:t>EIC forward tracker disk </a:t>
            </a:r>
            <a:r>
              <a:rPr lang="en-US" dirty="0" smtClean="0"/>
              <a:t>composed of 12 such trapezoidal GEM detectors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43314" y="5916706"/>
            <a:ext cx="36086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Active areas of chambers overlap</a:t>
            </a:r>
          </a:p>
          <a:p>
            <a:r>
              <a:rPr lang="en-US" dirty="0"/>
              <a:t>d</a:t>
            </a:r>
            <a:r>
              <a:rPr lang="en-US" dirty="0" smtClean="0"/>
              <a:t>ue to 30.1</a:t>
            </a:r>
            <a:r>
              <a:rPr lang="en-US" baseline="30000" dirty="0" smtClean="0"/>
              <a:t>o </a:t>
            </a:r>
            <a:r>
              <a:rPr lang="en-US" dirty="0" smtClean="0"/>
              <a:t>chamber design.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41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5439" y="1389529"/>
            <a:ext cx="8013563" cy="5165351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600" dirty="0" smtClean="0"/>
              <a:t>GEM principle </a:t>
            </a:r>
            <a:endParaRPr lang="en-US" sz="2600" dirty="0"/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Large-area GEMs in experiments</a:t>
            </a:r>
          </a:p>
          <a:p>
            <a:pPr lvl="1">
              <a:buFont typeface="Wingdings" pitchFamily="2" charset="2"/>
              <a:buChar char="q"/>
            </a:pPr>
            <a:r>
              <a:rPr lang="en-US" sz="2200" dirty="0" smtClean="0"/>
              <a:t>EIC detectors  </a:t>
            </a:r>
          </a:p>
          <a:p>
            <a:pPr lvl="1">
              <a:buFont typeface="Wingdings" pitchFamily="2" charset="2"/>
              <a:buChar char="q"/>
            </a:pPr>
            <a:r>
              <a:rPr lang="en-US" sz="2200" dirty="0" smtClean="0"/>
              <a:t>CMS forward muon upgrade</a:t>
            </a:r>
          </a:p>
          <a:p>
            <a:pPr>
              <a:buFont typeface="Wingdings" pitchFamily="2" charset="2"/>
              <a:buChar char="q"/>
            </a:pPr>
            <a:r>
              <a:rPr lang="en-US" sz="2600" b="1" dirty="0" smtClean="0"/>
              <a:t>R&amp;D on large-area GEMs for EIC</a:t>
            </a:r>
          </a:p>
          <a:p>
            <a:pPr lvl="1">
              <a:buFont typeface="Wingdings" pitchFamily="2" charset="2"/>
              <a:buChar char="q"/>
            </a:pPr>
            <a:r>
              <a:rPr lang="en-US" sz="2200" dirty="0" smtClean="0"/>
              <a:t>Construction techniques</a:t>
            </a:r>
          </a:p>
          <a:p>
            <a:pPr lvl="1">
              <a:buFont typeface="Wingdings" pitchFamily="2" charset="2"/>
              <a:buChar char="q"/>
            </a:pPr>
            <a:r>
              <a:rPr lang="en-US" sz="2200" dirty="0"/>
              <a:t>P</a:t>
            </a:r>
            <a:r>
              <a:rPr lang="en-US" sz="2200" dirty="0" smtClean="0"/>
              <a:t>rototype designs and performances</a:t>
            </a:r>
            <a:endParaRPr lang="en-US" sz="2600" dirty="0" smtClean="0"/>
          </a:p>
          <a:p>
            <a:pPr>
              <a:buFont typeface="Wingdings" pitchFamily="2" charset="2"/>
              <a:buChar char="q"/>
            </a:pPr>
            <a:r>
              <a:rPr lang="en-US" sz="2600" dirty="0" smtClean="0"/>
              <a:t>Outlook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591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</a:t>
            </a:r>
            <a:r>
              <a:rPr lang="en-US" sz="3600" dirty="0" smtClean="0"/>
              <a:t>ommon EIC GEM Foil </a:t>
            </a:r>
            <a:r>
              <a:rPr lang="en-US" sz="3600" dirty="0"/>
              <a:t>D</a:t>
            </a:r>
            <a:r>
              <a:rPr lang="en-US" sz="3600" dirty="0" smtClean="0"/>
              <a:t>esign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123264" y="905930"/>
            <a:ext cx="4953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Foil width (at the large R end) is limited to </a:t>
            </a:r>
            <a:r>
              <a:rPr lang="en-US" b="1" dirty="0" smtClean="0"/>
              <a:t>560 mm</a:t>
            </a:r>
            <a:r>
              <a:rPr lang="en-US" dirty="0" smtClean="0"/>
              <a:t> due to material limit of 610 mm  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25 mm margins needed for foil production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Trapezoid with a length of </a:t>
            </a:r>
            <a:r>
              <a:rPr lang="en-US" b="1" dirty="0" smtClean="0"/>
              <a:t>903.57 mm</a:t>
            </a:r>
            <a:r>
              <a:rPr lang="en-US" dirty="0" smtClean="0"/>
              <a:t>, widths of </a:t>
            </a:r>
            <a:r>
              <a:rPr lang="en-US" b="1" dirty="0" smtClean="0"/>
              <a:t>43 mm </a:t>
            </a:r>
            <a:r>
              <a:rPr lang="en-US" dirty="0" smtClean="0"/>
              <a:t>and </a:t>
            </a:r>
            <a:r>
              <a:rPr lang="en-US" b="1" dirty="0" smtClean="0"/>
              <a:t>529 mm </a:t>
            </a:r>
            <a:r>
              <a:rPr lang="en-US" dirty="0" smtClean="0"/>
              <a:t>(active area).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Active area is divided into 8 HV sectors in R direction at inner R and 18 HV sectors in azimuthal directions at outer R. Reduces energy of any potential discharges.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Each </a:t>
            </a:r>
            <a:r>
              <a:rPr lang="en-US" b="1" dirty="0" smtClean="0"/>
              <a:t>HV sector is </a:t>
            </a:r>
            <a:r>
              <a:rPr lang="en-US" dirty="0" smtClean="0"/>
              <a:t>~</a:t>
            </a:r>
            <a:r>
              <a:rPr lang="en-US" b="1" dirty="0" smtClean="0"/>
              <a:t>100 cm</a:t>
            </a:r>
            <a:r>
              <a:rPr lang="en-US" b="1" baseline="30000" dirty="0" smtClean="0"/>
              <a:t>2</a:t>
            </a:r>
            <a:r>
              <a:rPr lang="en-US" dirty="0" smtClean="0"/>
              <a:t> and gaps between sectors are 0.1 mm.</a:t>
            </a:r>
          </a:p>
          <a:p>
            <a:pPr marL="169863" indent="-169863">
              <a:buFont typeface="Arial" panose="020B0604020202020204" pitchFamily="34" charset="0"/>
              <a:buChar char="•"/>
            </a:pPr>
            <a:r>
              <a:rPr lang="en-US" dirty="0" smtClean="0"/>
              <a:t>HV connections are made at wide end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0680" y="956888"/>
            <a:ext cx="3886200" cy="5683625"/>
            <a:chOff x="152400" y="981635"/>
            <a:chExt cx="3886200" cy="5683625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981635"/>
              <a:ext cx="3352800" cy="49619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857112" y="6021906"/>
              <a:ext cx="312457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560 mm </a:t>
              </a:r>
              <a:r>
                <a:rPr lang="en-US" sz="1600" dirty="0" smtClean="0"/>
                <a:t>(available design width)</a:t>
              </a: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914400" y="6031433"/>
              <a:ext cx="297180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85800" y="6360460"/>
              <a:ext cx="335280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251565" y="6326706"/>
              <a:ext cx="23535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/>
                <a:t>610 mm </a:t>
              </a:r>
              <a:r>
                <a:rPr lang="en-US" sz="1600" dirty="0" smtClean="0"/>
                <a:t>(base material)</a:t>
              </a:r>
              <a:endParaRPr lang="en-US" sz="1600" dirty="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533400" y="1295400"/>
              <a:ext cx="0" cy="457200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 rot="16200000">
              <a:off x="-345172" y="3048000"/>
              <a:ext cx="1364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903.57 mm</a:t>
              </a:r>
              <a:endParaRPr lang="en-US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942031" y="5064205"/>
              <a:ext cx="912997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30.1</a:t>
              </a:r>
              <a:r>
                <a:rPr lang="en-US" sz="1400" baseline="30000" dirty="0" smtClean="0"/>
                <a:t>o</a:t>
              </a:r>
              <a:endParaRPr lang="en-US" sz="1400" dirty="0" smtClean="0"/>
            </a:p>
            <a:p>
              <a:r>
                <a:rPr lang="en-US" sz="1400" dirty="0"/>
                <a:t>o</a:t>
              </a:r>
              <a:r>
                <a:rPr lang="en-US" sz="1400" dirty="0" smtClean="0"/>
                <a:t>pening angle</a:t>
              </a:r>
              <a:endParaRPr lang="en-US" sz="1400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624" t="31290" r="4867" b="16067"/>
          <a:stretch/>
        </p:blipFill>
        <p:spPr>
          <a:xfrm>
            <a:off x="4119279" y="4329655"/>
            <a:ext cx="4892060" cy="22600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666875" y="3393462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HV </a:t>
            </a:r>
            <a:r>
              <a:rPr lang="en-US" sz="1400" dirty="0" err="1" smtClean="0">
                <a:solidFill>
                  <a:srgbClr val="FFFF00"/>
                </a:solidFill>
              </a:rPr>
              <a:t>sectorization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1006684">
            <a:off x="4281513" y="5637752"/>
            <a:ext cx="2852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GEM foil produced at CERN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75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1" y="5352788"/>
            <a:ext cx="9144000" cy="984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b="1" dirty="0"/>
              <a:t>S</a:t>
            </a:r>
            <a:r>
              <a:rPr lang="en-US" sz="2400" b="1" dirty="0" smtClean="0"/>
              <a:t>tack of 5 foils </a:t>
            </a:r>
            <a:r>
              <a:rPr lang="en-US" sz="2400" dirty="0" smtClean="0"/>
              <a:t>(3 GEM foils, 1 drift foil, and 1 readout foil)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2400" dirty="0"/>
              <a:t>N</a:t>
            </a:r>
            <a:r>
              <a:rPr lang="en-US" sz="2400" dirty="0" smtClean="0"/>
              <a:t>o spacers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</a:t>
            </a:r>
            <a:r>
              <a:rPr lang="en-US" sz="2800" dirty="0" smtClean="0"/>
              <a:t>odified Mechanical </a:t>
            </a:r>
            <a:r>
              <a:rPr lang="en-US" sz="2800" dirty="0"/>
              <a:t>S</a:t>
            </a:r>
            <a:r>
              <a:rPr lang="en-US" sz="2800" dirty="0" smtClean="0"/>
              <a:t>tretching (</a:t>
            </a:r>
            <a:r>
              <a:rPr lang="en-US" sz="2800" dirty="0" err="1" smtClean="0"/>
              <a:t>FlT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/>
        </p:blipFill>
        <p:spPr bwMode="auto">
          <a:xfrm>
            <a:off x="2535381" y="1204207"/>
            <a:ext cx="6608618" cy="3963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080532"/>
            <a:ext cx="3345873" cy="284963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192866" y="2444382"/>
            <a:ext cx="1381607" cy="2697517"/>
            <a:chOff x="2192866" y="2209801"/>
            <a:chExt cx="1381607" cy="2697517"/>
          </a:xfrm>
        </p:grpSpPr>
        <p:sp>
          <p:nvSpPr>
            <p:cNvPr id="10" name="Oval 9"/>
            <p:cNvSpPr/>
            <p:nvPr/>
          </p:nvSpPr>
          <p:spPr>
            <a:xfrm>
              <a:off x="2660073" y="3992443"/>
              <a:ext cx="914400" cy="914875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2192866" y="2209801"/>
              <a:ext cx="791248" cy="1799576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721882" y="3159504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5-foil stack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65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Carbon Fiber </a:t>
            </a:r>
            <a:r>
              <a:rPr lang="en-US" sz="4000" dirty="0"/>
              <a:t>F</a:t>
            </a:r>
            <a:r>
              <a:rPr lang="en-US" sz="4000" dirty="0" smtClean="0"/>
              <a:t>rames (FIT)</a:t>
            </a:r>
            <a:endParaRPr lang="en-US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5011979" y="966279"/>
            <a:ext cx="4008731" cy="2167339"/>
            <a:chOff x="3741130" y="969885"/>
            <a:chExt cx="3556287" cy="1808491"/>
          </a:xfrm>
        </p:grpSpPr>
        <p:grpSp>
          <p:nvGrpSpPr>
            <p:cNvPr id="7" name="Group 6"/>
            <p:cNvGrpSpPr/>
            <p:nvPr/>
          </p:nvGrpSpPr>
          <p:grpSpPr>
            <a:xfrm>
              <a:off x="3741130" y="969885"/>
              <a:ext cx="3556287" cy="1808491"/>
              <a:chOff x="3741130" y="969885"/>
              <a:chExt cx="3556287" cy="1808491"/>
            </a:xfrm>
          </p:grpSpPr>
          <p:pic>
            <p:nvPicPr>
              <p:cNvPr id="8" name="Content Placeholder 8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290" b="61259"/>
              <a:stretch/>
            </p:blipFill>
            <p:spPr bwMode="auto">
              <a:xfrm>
                <a:off x="3741130" y="969885"/>
                <a:ext cx="3556287" cy="18084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224538" y="1668677"/>
                <a:ext cx="935705" cy="256818"/>
              </a:xfrm>
              <a:prstGeom prst="rect">
                <a:avLst/>
              </a:prstGeom>
              <a:solidFill>
                <a:srgbClr val="D8523F"/>
              </a:solidFill>
            </p:spPr>
            <p:txBody>
              <a:bodyPr wrap="square" lIns="0" tIns="45720" rIns="0" bIns="45720" rtlCol="0">
                <a:spAutoFit/>
              </a:bodyPr>
              <a:lstStyle/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5-foil stack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822223">
                <a:off x="3761519" y="2578549"/>
                <a:ext cx="961802" cy="138499"/>
              </a:xfrm>
              <a:prstGeom prst="rect">
                <a:avLst/>
              </a:prstGeom>
              <a:solidFill>
                <a:schemeClr val="tx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900" dirty="0" smtClean="0">
                    <a:solidFill>
                      <a:schemeClr val="bg1"/>
                    </a:solidFill>
                  </a:rPr>
                  <a:t>Carbon fiber frame</a:t>
                </a:r>
                <a:endParaRPr lang="en-US" sz="9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1" name="Rectangle 10"/>
            <p:cNvSpPr/>
            <p:nvPr/>
          </p:nvSpPr>
          <p:spPr>
            <a:xfrm>
              <a:off x="6237745" y="1925817"/>
              <a:ext cx="364067" cy="93228"/>
            </a:xfrm>
            <a:prstGeom prst="rect">
              <a:avLst/>
            </a:prstGeom>
            <a:solidFill>
              <a:srgbClr val="ACAD0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2" descr="E:\EIC\MeetingWithTempleUVA\GEM_design_Altium\MechanicalDesign\Pictures for showing\ForJuly2016_EIC_review\WholdeDetectorAssembly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65" y="966279"/>
            <a:ext cx="4700628" cy="42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1" y="5338574"/>
            <a:ext cx="9144000" cy="12311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/>
              <a:t>Mechanical support structures are </a:t>
            </a:r>
            <a:r>
              <a:rPr lang="en-US" sz="1600" b="1" dirty="0" smtClean="0"/>
              <a:t>outer frames with windows </a:t>
            </a:r>
            <a:r>
              <a:rPr lang="en-US" sz="1600" dirty="0" smtClean="0"/>
              <a:t>(e.g. aluminized </a:t>
            </a:r>
            <a:r>
              <a:rPr lang="en-US" sz="1600" dirty="0" err="1" smtClean="0"/>
              <a:t>mylar</a:t>
            </a:r>
            <a:r>
              <a:rPr lang="en-US" sz="1600" dirty="0" smtClean="0"/>
              <a:t> foil, not shown here) instead of solid PCBs to reduce radiation length in the active area </a:t>
            </a:r>
          </a:p>
          <a:p>
            <a:pPr marL="285750" indent="-285750">
              <a:spcBef>
                <a:spcPts val="1200"/>
              </a:spcBef>
              <a:buFont typeface="Arial" pitchFamily="34" charset="0"/>
              <a:buChar char="•"/>
            </a:pPr>
            <a:r>
              <a:rPr lang="en-US" sz="1600" b="1" dirty="0" smtClean="0"/>
              <a:t>Frames are made from carbon fiber composites </a:t>
            </a:r>
            <a:r>
              <a:rPr lang="en-US" sz="1600" dirty="0" smtClean="0"/>
              <a:t>that have high strength to take up the tension from the stretched foils</a:t>
            </a:r>
            <a:endParaRPr lang="en-US" sz="1600" dirty="0"/>
          </a:p>
        </p:txBody>
      </p:sp>
      <p:sp>
        <p:nvSpPr>
          <p:cNvPr id="15" name="Rectangle 14"/>
          <p:cNvSpPr/>
          <p:nvPr/>
        </p:nvSpPr>
        <p:spPr>
          <a:xfrm rot="837247">
            <a:off x="4896790" y="3015144"/>
            <a:ext cx="914400" cy="420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389546" y="3123425"/>
            <a:ext cx="2710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Exploded assembly view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817293" y="4566090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Assembled detector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434265" y="4972884"/>
            <a:ext cx="1338508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100" b="1" dirty="0" smtClean="0"/>
              <a:t>Carbon fiber frames</a:t>
            </a:r>
            <a:endParaRPr lang="en-US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217359" y="1247917"/>
            <a:ext cx="1054749" cy="307777"/>
          </a:xfrm>
          <a:prstGeom prst="rect">
            <a:avLst/>
          </a:prstGeom>
          <a:noFill/>
        </p:spPr>
        <p:txBody>
          <a:bodyPr wrap="square" lIns="0" tIns="45720" rIns="0" bIns="45720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5-foil stack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650485">
            <a:off x="5273305" y="1258723"/>
            <a:ext cx="12266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Gas seal frame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4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CF Composite R&amp;D (FIT)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73" y="1061244"/>
            <a:ext cx="4054077" cy="5405437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720" t="15008" r="720" b="-4798"/>
          <a:stretch/>
        </p:blipFill>
        <p:spPr>
          <a:xfrm>
            <a:off x="4734283" y="1061244"/>
            <a:ext cx="4053755" cy="27299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72566" y="3624666"/>
            <a:ext cx="445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Trimmed quarter-frame (test piece, 175 g)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369176" y="6184901"/>
            <a:ext cx="3775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Raw full drift frame before trimming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734283" y="4212286"/>
            <a:ext cx="420499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Carbon Fiber Composite: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Araldite epoxy (AY103)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Intermediate-modulus </a:t>
            </a:r>
            <a:r>
              <a:rPr lang="en-US" dirty="0" err="1" smtClean="0"/>
              <a:t>uni</a:t>
            </a:r>
            <a:r>
              <a:rPr lang="en-US" dirty="0" smtClean="0"/>
              <a:t>-directional</a:t>
            </a:r>
            <a:endParaRPr lang="en-US" dirty="0" smtClean="0"/>
          </a:p>
          <a:p>
            <a:r>
              <a:rPr lang="en-US" dirty="0" smtClean="0"/>
              <a:t>     carbon fiber (“IM7”)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layers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Produced in-house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20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BNL_ZZscan_Nov2015\ZZ48_Images\image0088.tif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2447" t="627" r="47783" b="-627"/>
          <a:stretch/>
        </p:blipFill>
        <p:spPr bwMode="auto">
          <a:xfrm rot="16200000">
            <a:off x="273055" y="4351106"/>
            <a:ext cx="2794253" cy="2859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" name="Straight Arrow Connector 5"/>
          <p:cNvCxnSpPr/>
          <p:nvPr/>
        </p:nvCxnSpPr>
        <p:spPr>
          <a:xfrm flipV="1">
            <a:off x="130097" y="4514617"/>
            <a:ext cx="3375775" cy="35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80" y="4047473"/>
            <a:ext cx="3215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/>
            </a:lvl1pPr>
          </a:lstStyle>
          <a:p>
            <a:r>
              <a:rPr lang="en-US" dirty="0"/>
              <a:t>Scans across strips at 3 different radii </a:t>
            </a:r>
          </a:p>
        </p:txBody>
      </p:sp>
      <p:pic>
        <p:nvPicPr>
          <p:cNvPr id="8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2" r="8020"/>
          <a:stretch/>
        </p:blipFill>
        <p:spPr bwMode="auto">
          <a:xfrm>
            <a:off x="4791962" y="1270632"/>
            <a:ext cx="4196080" cy="28765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9" descr="E:\DropBox_gmail\Dropbox\Camera Uploads\2015-11-18 15.45.23.jpg"/>
          <p:cNvPicPr/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23" t="5875" r="16075" b="18966"/>
          <a:stretch/>
        </p:blipFill>
        <p:spPr bwMode="auto">
          <a:xfrm>
            <a:off x="209693" y="1333517"/>
            <a:ext cx="4316730" cy="2628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4589808" y="609600"/>
            <a:ext cx="515592" cy="76200"/>
          </a:xfrm>
          <a:prstGeom prst="straightConnector1">
            <a:avLst/>
          </a:prstGeom>
          <a:ln w="25400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8496" y="964185"/>
            <a:ext cx="4485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2D stage and </a:t>
            </a:r>
            <a:r>
              <a:rPr lang="en-US" sz="1400" dirty="0" smtClean="0"/>
              <a:t>highly collimated </a:t>
            </a:r>
            <a:r>
              <a:rPr lang="en-US" sz="1400" dirty="0"/>
              <a:t>X-ray gun at BNL 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Non-linearity of First </a:t>
            </a:r>
            <a:r>
              <a:rPr lang="en-US" sz="2800" dirty="0"/>
              <a:t>Z</a:t>
            </a:r>
            <a:r>
              <a:rPr lang="en-US" sz="2800" dirty="0" smtClean="0"/>
              <a:t>igzag </a:t>
            </a:r>
            <a:r>
              <a:rPr lang="en-US" sz="2800" dirty="0"/>
              <a:t>R</a:t>
            </a:r>
            <a:r>
              <a:rPr lang="en-US" sz="2800" dirty="0" smtClean="0"/>
              <a:t>eadout</a:t>
            </a:r>
            <a:endParaRPr lang="en-US" sz="2800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>
          <a:xfrm>
            <a:off x="1408113" y="6629400"/>
            <a:ext cx="6767699" cy="228600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1308256" y="4857251"/>
            <a:ext cx="8306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</a:rPr>
              <a:t>“spine”</a:t>
            </a:r>
            <a:endParaRPr lang="en-US" sz="1400" b="1" dirty="0">
              <a:solidFill>
                <a:srgbClr val="FFFF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97383" y="987076"/>
            <a:ext cx="43982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Reconstructed position vs. X-ray position (azimuthal)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3557750" y="4238448"/>
            <a:ext cx="567091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 smtClean="0"/>
              <a:t>Overetching</a:t>
            </a:r>
            <a:r>
              <a:rPr lang="en-US" dirty="0" smtClean="0"/>
              <a:t> of tips and </a:t>
            </a:r>
            <a:r>
              <a:rPr lang="en-US" b="1" dirty="0" err="1" smtClean="0"/>
              <a:t>underetching</a:t>
            </a:r>
            <a:r>
              <a:rPr lang="en-US" dirty="0" smtClean="0"/>
              <a:t> of valleys of zigzag strips creates “spines” along strip centers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GEM avalanche induces signal only on single strip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Without charge sharing among adjacent strips: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</a:t>
            </a:r>
            <a:r>
              <a:rPr lang="en-US" dirty="0" smtClean="0"/>
              <a:t>eadout is insensitive to hit positions               near the strip centers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Overall spatial response is non-linear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Spatial resolution degrades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70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2-newZZ-produc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6"/>
          <a:stretch/>
        </p:blipFill>
        <p:spPr bwMode="auto">
          <a:xfrm>
            <a:off x="5047131" y="1420722"/>
            <a:ext cx="2810435" cy="397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020" y="5399702"/>
            <a:ext cx="86956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The </a:t>
            </a:r>
            <a:r>
              <a:rPr lang="en-US" sz="1600" dirty="0">
                <a:solidFill>
                  <a:prstClr val="black"/>
                </a:solidFill>
              </a:rPr>
              <a:t>design </a:t>
            </a:r>
            <a:r>
              <a:rPr lang="en-US" sz="1600" b="1" dirty="0" smtClean="0">
                <a:solidFill>
                  <a:prstClr val="black"/>
                </a:solidFill>
              </a:rPr>
              <a:t>pushes </a:t>
            </a:r>
            <a:r>
              <a:rPr lang="en-US" sz="1600" b="1" dirty="0">
                <a:solidFill>
                  <a:prstClr val="black"/>
                </a:solidFill>
              </a:rPr>
              <a:t>the PCB manufacturing limit </a:t>
            </a:r>
            <a:r>
              <a:rPr lang="en-US" sz="1600" dirty="0">
                <a:solidFill>
                  <a:prstClr val="black"/>
                </a:solidFill>
              </a:rPr>
              <a:t>since </a:t>
            </a:r>
            <a:r>
              <a:rPr lang="en-US" sz="1600" dirty="0" smtClean="0">
                <a:solidFill>
                  <a:prstClr val="black"/>
                </a:solidFill>
              </a:rPr>
              <a:t>spaces are </a:t>
            </a:r>
            <a:r>
              <a:rPr lang="en-US" sz="1600" dirty="0">
                <a:solidFill>
                  <a:prstClr val="black"/>
                </a:solidFill>
              </a:rPr>
              <a:t>below 3 mils (76 um</a:t>
            </a:r>
            <a:r>
              <a:rPr lang="en-US" sz="1600" dirty="0" smtClean="0">
                <a:solidFill>
                  <a:prstClr val="black"/>
                </a:solidFill>
              </a:rPr>
              <a:t>)</a:t>
            </a:r>
            <a:endParaRPr lang="en-US" sz="1600" dirty="0">
              <a:solidFill>
                <a:prstClr val="black"/>
              </a:solidFill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Produced </a:t>
            </a:r>
            <a:r>
              <a:rPr lang="en-US" sz="1600" dirty="0">
                <a:solidFill>
                  <a:prstClr val="black"/>
                </a:solidFill>
              </a:rPr>
              <a:t>a </a:t>
            </a:r>
            <a:r>
              <a:rPr lang="en-US" sz="1600" b="1" dirty="0" smtClean="0">
                <a:solidFill>
                  <a:prstClr val="black"/>
                </a:solidFill>
              </a:rPr>
              <a:t>foil readout board at CERN </a:t>
            </a:r>
            <a:r>
              <a:rPr lang="en-US" sz="1600" dirty="0" smtClean="0">
                <a:solidFill>
                  <a:prstClr val="black"/>
                </a:solidFill>
              </a:rPr>
              <a:t>to </a:t>
            </a:r>
            <a:r>
              <a:rPr lang="en-US" sz="1600" dirty="0">
                <a:solidFill>
                  <a:prstClr val="black"/>
                </a:solidFill>
              </a:rPr>
              <a:t>verify that </a:t>
            </a:r>
            <a:r>
              <a:rPr lang="en-US" sz="1600" dirty="0" smtClean="0">
                <a:solidFill>
                  <a:prstClr val="black"/>
                </a:solidFill>
              </a:rPr>
              <a:t>there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  <a:r>
              <a:rPr lang="en-US" sz="1600" dirty="0" smtClean="0">
                <a:solidFill>
                  <a:prstClr val="black"/>
                </a:solidFill>
              </a:rPr>
              <a:t>is </a:t>
            </a:r>
            <a:r>
              <a:rPr lang="en-US" sz="1600" dirty="0">
                <a:solidFill>
                  <a:prstClr val="black"/>
                </a:solidFill>
              </a:rPr>
              <a:t>no problem </a:t>
            </a:r>
            <a:r>
              <a:rPr lang="en-US" sz="1600" dirty="0" smtClean="0">
                <a:solidFill>
                  <a:prstClr val="black"/>
                </a:solidFill>
              </a:rPr>
              <a:t>with producing     high-quality zigzag </a:t>
            </a:r>
            <a:r>
              <a:rPr lang="en-US" sz="1600" dirty="0">
                <a:solidFill>
                  <a:prstClr val="black"/>
                </a:solidFill>
              </a:rPr>
              <a:t>strips on a </a:t>
            </a:r>
            <a:r>
              <a:rPr lang="en-US" sz="1600" dirty="0" smtClean="0">
                <a:solidFill>
                  <a:prstClr val="black"/>
                </a:solidFill>
              </a:rPr>
              <a:t>large-area </a:t>
            </a:r>
            <a:r>
              <a:rPr lang="en-US" sz="1600" dirty="0" err="1" smtClean="0">
                <a:solidFill>
                  <a:prstClr val="black"/>
                </a:solidFill>
              </a:rPr>
              <a:t>kapton</a:t>
            </a:r>
            <a:r>
              <a:rPr lang="en-US" sz="1600" dirty="0" smtClean="0">
                <a:solidFill>
                  <a:prstClr val="black"/>
                </a:solidFill>
              </a:rPr>
              <a:t> foil at CERN</a:t>
            </a:r>
            <a:endParaRPr lang="en-US" sz="1600" dirty="0">
              <a:solidFill>
                <a:prstClr val="black"/>
              </a:solidFill>
            </a:endParaRPr>
          </a:p>
          <a:p>
            <a:pPr marL="233363" indent="-233363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prstClr val="black"/>
                </a:solidFill>
              </a:rPr>
              <a:t>Same design is implemented on large 1-m zigzag readout foil being produced at CERN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382" y="1947781"/>
            <a:ext cx="116089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Industrial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PCB</a:t>
            </a:r>
          </a:p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(10×10 cm</a:t>
            </a:r>
            <a:r>
              <a:rPr lang="en-US" sz="1400" baseline="30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)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4079" y="1947781"/>
            <a:ext cx="116089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CERN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Foil </a:t>
            </a:r>
          </a:p>
          <a:p>
            <a:pPr algn="ctr"/>
            <a:r>
              <a:rPr lang="en-US" sz="1400" dirty="0">
                <a:solidFill>
                  <a:srgbClr val="FF0000"/>
                </a:solidFill>
              </a:rPr>
              <a:t>(10×10 cm</a:t>
            </a:r>
            <a:r>
              <a:rPr lang="en-US" sz="1400" baseline="30000" dirty="0">
                <a:solidFill>
                  <a:srgbClr val="FF0000"/>
                </a:solidFill>
              </a:rPr>
              <a:t>2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</a:p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2" descr="fig2-newZZ-produce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53" r="50207"/>
          <a:stretch/>
        </p:blipFill>
        <p:spPr bwMode="auto">
          <a:xfrm>
            <a:off x="1335743" y="1411757"/>
            <a:ext cx="2796988" cy="397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7931" y="1023043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prstClr val="black"/>
                </a:solidFill>
              </a:rPr>
              <a:t>Z</a:t>
            </a:r>
            <a:r>
              <a:rPr lang="en-US" sz="2000" dirty="0" smtClean="0">
                <a:solidFill>
                  <a:prstClr val="black"/>
                </a:solidFill>
              </a:rPr>
              <a:t>igzag </a:t>
            </a:r>
            <a:r>
              <a:rPr lang="en-US" sz="2000" dirty="0">
                <a:solidFill>
                  <a:prstClr val="black"/>
                </a:solidFill>
              </a:rPr>
              <a:t>strips interleave </a:t>
            </a:r>
            <a:r>
              <a:rPr lang="en-US" sz="2000" dirty="0" smtClean="0">
                <a:solidFill>
                  <a:prstClr val="black"/>
                </a:solidFill>
              </a:rPr>
              <a:t>almost all the way to </a:t>
            </a:r>
            <a:r>
              <a:rPr lang="en-US" sz="2000" dirty="0">
                <a:solidFill>
                  <a:prstClr val="black"/>
                </a:solidFill>
              </a:rPr>
              <a:t>centers of </a:t>
            </a:r>
            <a:r>
              <a:rPr lang="en-US" sz="2000" dirty="0" smtClean="0">
                <a:solidFill>
                  <a:prstClr val="black"/>
                </a:solidFill>
              </a:rPr>
              <a:t>both neighboring strips: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prstClr val="black"/>
                </a:solidFill>
              </a:rPr>
              <a:t>Improved Zigzag </a:t>
            </a:r>
            <a:r>
              <a:rPr lang="en-US" sz="2800" dirty="0">
                <a:solidFill>
                  <a:prstClr val="black"/>
                </a:solidFill>
              </a:rPr>
              <a:t>S</a:t>
            </a:r>
            <a:r>
              <a:rPr lang="en-US" sz="2800" dirty="0" smtClean="0">
                <a:solidFill>
                  <a:prstClr val="black"/>
                </a:solidFill>
              </a:rPr>
              <a:t>trip </a:t>
            </a:r>
            <a:r>
              <a:rPr lang="en-US" sz="2800" dirty="0">
                <a:solidFill>
                  <a:prstClr val="black"/>
                </a:solidFill>
              </a:rPr>
              <a:t>R</a:t>
            </a:r>
            <a:r>
              <a:rPr lang="en-US" sz="2800" dirty="0" smtClean="0">
                <a:solidFill>
                  <a:prstClr val="black"/>
                </a:solidFill>
              </a:rPr>
              <a:t>eadout </a:t>
            </a:r>
            <a:r>
              <a:rPr lang="en-US" sz="2800" dirty="0">
                <a:solidFill>
                  <a:prstClr val="black"/>
                </a:solidFill>
              </a:rPr>
              <a:t>D</a:t>
            </a:r>
            <a:r>
              <a:rPr lang="en-US" sz="2800" dirty="0" smtClean="0">
                <a:solidFill>
                  <a:prstClr val="black"/>
                </a:solidFill>
              </a:rPr>
              <a:t>esign</a:t>
            </a:r>
            <a:endParaRPr lang="en-US" sz="2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408113" y="6629400"/>
            <a:ext cx="6812522" cy="228600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965577" y="1957246"/>
            <a:ext cx="206188" cy="2659578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12539" y="4453701"/>
            <a:ext cx="94448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s</a:t>
            </a:r>
            <a:r>
              <a:rPr lang="en-US" sz="1200" dirty="0" smtClean="0">
                <a:solidFill>
                  <a:srgbClr val="FFFF00"/>
                </a:solidFill>
              </a:rPr>
              <a:t>trip center</a:t>
            </a:r>
            <a:endParaRPr lang="en-US" sz="1200" dirty="0">
              <a:solidFill>
                <a:srgbClr val="FFFF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3487272" y="2111467"/>
            <a:ext cx="134323" cy="2505357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567459" y="4453701"/>
            <a:ext cx="944489" cy="27699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s</a:t>
            </a:r>
            <a:r>
              <a:rPr lang="en-US" sz="1200" dirty="0" smtClean="0">
                <a:solidFill>
                  <a:srgbClr val="FFFF00"/>
                </a:solidFill>
              </a:rPr>
              <a:t>trip center</a:t>
            </a:r>
            <a:endParaRPr 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41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216466"/>
            <a:ext cx="4572000" cy="278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08113" y="868587"/>
            <a:ext cx="67818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CC"/>
                </a:solidFill>
              </a:rPr>
              <a:t>Mean centroid measurement </a:t>
            </a:r>
            <a:r>
              <a:rPr lang="en-US" sz="1600" dirty="0" smtClean="0">
                <a:solidFill>
                  <a:prstClr val="black"/>
                </a:solidFill>
              </a:rPr>
              <a:t>vs. X ray position (scan across strips)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045" y="6127453"/>
            <a:ext cx="4395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Flat regions insensitive to hit positions.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51535"/>
            <a:ext cx="4023360" cy="1919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/>
          <p:cNvCxnSpPr/>
          <p:nvPr/>
        </p:nvCxnSpPr>
        <p:spPr>
          <a:xfrm>
            <a:off x="762000" y="3779565"/>
            <a:ext cx="0" cy="1514971"/>
          </a:xfrm>
          <a:prstGeom prst="line">
            <a:avLst/>
          </a:prstGeom>
          <a:ln w="254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49040" y="3855765"/>
            <a:ext cx="0" cy="1514971"/>
          </a:xfrm>
          <a:prstGeom prst="line">
            <a:avLst/>
          </a:prstGeom>
          <a:ln w="254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28800" y="2712765"/>
            <a:ext cx="0" cy="3191371"/>
          </a:xfrm>
          <a:prstGeom prst="line">
            <a:avLst/>
          </a:prstGeom>
          <a:ln w="254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514600" y="2703736"/>
            <a:ext cx="0" cy="3191371"/>
          </a:xfrm>
          <a:prstGeom prst="line">
            <a:avLst/>
          </a:prstGeom>
          <a:ln w="25400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07141"/>
            <a:ext cx="4498546" cy="279199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868335" y="6059270"/>
            <a:ext cx="4498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L</a:t>
            </a:r>
            <a:r>
              <a:rPr lang="en-US" sz="1600" dirty="0" smtClean="0">
                <a:solidFill>
                  <a:srgbClr val="FF0000"/>
                </a:solidFill>
              </a:rPr>
              <a:t>inear response over whole range</a:t>
            </a:r>
            <a:endParaRPr lang="en-US" sz="1600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FF0000"/>
                </a:solidFill>
              </a:rPr>
              <a:t>&gt; 95% events fire 2 or 3 strips.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89599" y="1163140"/>
            <a:ext cx="3163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New board (same angle pitch</a:t>
            </a:r>
            <a:r>
              <a:rPr lang="en-US" sz="1600" b="1" dirty="0" smtClean="0">
                <a:solidFill>
                  <a:srgbClr val="FF0000"/>
                </a:solidFill>
              </a:rPr>
              <a:t>)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4186171"/>
            <a:ext cx="3657601" cy="1884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3081866" y="5715005"/>
            <a:ext cx="11430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old design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298266" y="5715005"/>
            <a:ext cx="12954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new design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922" y="1188521"/>
            <a:ext cx="22910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Previous zigzag </a:t>
            </a:r>
            <a:r>
              <a:rPr lang="en-US" sz="1600" dirty="0" smtClean="0">
                <a:solidFill>
                  <a:prstClr val="black"/>
                </a:solidFill>
              </a:rPr>
              <a:t>design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91351" y="66022"/>
            <a:ext cx="7110496" cy="831850"/>
          </a:xfrm>
        </p:spPr>
        <p:txBody>
          <a:bodyPr/>
          <a:lstStyle/>
          <a:p>
            <a:r>
              <a:rPr lang="en-US" dirty="0" smtClean="0"/>
              <a:t>Much Improved </a:t>
            </a:r>
            <a:r>
              <a:rPr lang="en-US" dirty="0"/>
              <a:t>L</a:t>
            </a:r>
            <a:r>
              <a:rPr lang="en-US" dirty="0" smtClean="0"/>
              <a:t>inearity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08113" y="6629400"/>
            <a:ext cx="6872287" cy="228600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1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Spatial Resolution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4589" y="6623581"/>
            <a:ext cx="6872287" cy="287867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758563"/>
              </p:ext>
            </p:extLst>
          </p:nvPr>
        </p:nvGraphicFramePr>
        <p:xfrm>
          <a:off x="193329" y="1978865"/>
          <a:ext cx="8758441" cy="2595504"/>
        </p:xfrm>
        <a:graphic>
          <a:graphicData uri="http://schemas.openxmlformats.org/drawingml/2006/table">
            <a:tbl>
              <a:tblPr firstRow="1" bandRow="1"/>
              <a:tblGrid>
                <a:gridCol w="1238088">
                  <a:extLst>
                    <a:ext uri="{9D8B030D-6E8A-4147-A177-3AD203B41FA5}">
                      <a16:colId xmlns:a16="http://schemas.microsoft.com/office/drawing/2014/main" xmlns="" val="1548457451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1962566606"/>
                    </a:ext>
                  </a:extLst>
                </a:gridCol>
                <a:gridCol w="696641">
                  <a:extLst>
                    <a:ext uri="{9D8B030D-6E8A-4147-A177-3AD203B41FA5}">
                      <a16:colId xmlns:a16="http://schemas.microsoft.com/office/drawing/2014/main" xmlns="" val="3675716833"/>
                    </a:ext>
                  </a:extLst>
                </a:gridCol>
                <a:gridCol w="1068530">
                  <a:extLst>
                    <a:ext uri="{9D8B030D-6E8A-4147-A177-3AD203B41FA5}">
                      <a16:colId xmlns:a16="http://schemas.microsoft.com/office/drawing/2014/main" xmlns="" val="1909721620"/>
                    </a:ext>
                  </a:extLst>
                </a:gridCol>
                <a:gridCol w="1068530">
                  <a:extLst>
                    <a:ext uri="{9D8B030D-6E8A-4147-A177-3AD203B41FA5}">
                      <a16:colId xmlns:a16="http://schemas.microsoft.com/office/drawing/2014/main" xmlns="" val="3763463410"/>
                    </a:ext>
                  </a:extLst>
                </a:gridCol>
                <a:gridCol w="1033495">
                  <a:extLst>
                    <a:ext uri="{9D8B030D-6E8A-4147-A177-3AD203B41FA5}">
                      <a16:colId xmlns:a16="http://schemas.microsoft.com/office/drawing/2014/main" xmlns="" val="591956640"/>
                    </a:ext>
                  </a:extLst>
                </a:gridCol>
                <a:gridCol w="1208665">
                  <a:extLst>
                    <a:ext uri="{9D8B030D-6E8A-4147-A177-3AD203B41FA5}">
                      <a16:colId xmlns:a16="http://schemas.microsoft.com/office/drawing/2014/main" xmlns="" val="2452883785"/>
                    </a:ext>
                  </a:extLst>
                </a:gridCol>
                <a:gridCol w="1104255">
                  <a:extLst>
                    <a:ext uri="{9D8B030D-6E8A-4147-A177-3AD203B41FA5}">
                      <a16:colId xmlns:a16="http://schemas.microsoft.com/office/drawing/2014/main" xmlns="" val="1611381039"/>
                    </a:ext>
                  </a:extLst>
                </a:gridCol>
                <a:gridCol w="806837">
                  <a:extLst>
                    <a:ext uri="{9D8B030D-6E8A-4147-A177-3AD203B41FA5}">
                      <a16:colId xmlns:a16="http://schemas.microsoft.com/office/drawing/2014/main" xmlns="" val="715852638"/>
                    </a:ext>
                  </a:extLst>
                </a:gridCol>
              </a:tblGrid>
              <a:tr h="589888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Spatial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resolution </a:t>
                      </a:r>
                      <a:r>
                        <a:rPr lang="en-US" sz="1600" dirty="0">
                          <a:effectLst/>
                        </a:rPr>
                        <a:t>(</a:t>
                      </a:r>
                      <a:r>
                        <a:rPr lang="en-US" sz="1600" dirty="0" smtClean="0">
                          <a:effectLst/>
                        </a:rPr>
                        <a:t>µrad / </a:t>
                      </a:r>
                      <a:r>
                        <a:rPr lang="el-GR" sz="1600" dirty="0" smtClean="0">
                          <a:effectLst/>
                        </a:rPr>
                        <a:t>μ</a:t>
                      </a:r>
                      <a:r>
                        <a:rPr lang="en-US" sz="1600" dirty="0">
                          <a:effectLst/>
                        </a:rPr>
                        <a:t>m)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err="1">
                          <a:effectLst/>
                        </a:rPr>
                        <a:t>V</a:t>
                      </a:r>
                      <a:r>
                        <a:rPr lang="en-US" sz="1600" baseline="-25000" dirty="0" err="1">
                          <a:effectLst/>
                        </a:rPr>
                        <a:t>drift</a:t>
                      </a:r>
                      <a:r>
                        <a:rPr lang="en-US" sz="1600" dirty="0">
                          <a:effectLst/>
                        </a:rPr>
                        <a:t> (V)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marR="0" indent="-4419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Approx. </a:t>
                      </a:r>
                      <a:endParaRPr lang="en-US" sz="2000" dirty="0">
                        <a:effectLst/>
                      </a:endParaRPr>
                    </a:p>
                    <a:p>
                      <a:pPr marL="285750" marR="0" indent="-4419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gas gain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marR="0" indent="-4419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Strips with angle pitch</a:t>
                      </a:r>
                    </a:p>
                    <a:p>
                      <a:pPr marL="285750" marR="0" indent="-44196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4.14 </a:t>
                      </a:r>
                      <a:r>
                        <a:rPr lang="en-US" sz="1600" dirty="0" err="1">
                          <a:effectLst/>
                        </a:rPr>
                        <a:t>mrad</a:t>
                      </a:r>
                      <a:r>
                        <a:rPr lang="en-US" sz="1600" dirty="0">
                          <a:effectLst/>
                        </a:rPr>
                        <a:t>, r ≈ 229 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285750" marR="0" indent="-3810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Strips with angle pitch</a:t>
                      </a:r>
                    </a:p>
                    <a:p>
                      <a:pPr marL="285750" marR="0" indent="-38100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1.37 </a:t>
                      </a:r>
                      <a:r>
                        <a:rPr lang="en-US" sz="1600" dirty="0" err="1">
                          <a:effectLst/>
                        </a:rPr>
                        <a:t>mrad</a:t>
                      </a:r>
                      <a:r>
                        <a:rPr lang="en-US" sz="1600" dirty="0">
                          <a:effectLst/>
                        </a:rPr>
                        <a:t>, r ≈ 784 mm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5635974"/>
                  </a:ext>
                </a:extLst>
              </a:tr>
              <a:tr h="5898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2-strip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clusters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381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3-strip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clusters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2 &amp; 3-strip </a:t>
                      </a:r>
                      <a:r>
                        <a:rPr lang="en-US" sz="1100" b="1" dirty="0" smtClean="0">
                          <a:effectLst/>
                        </a:rPr>
                        <a:t>clusters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2-strip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clusters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3-strip</a:t>
                      </a:r>
                    </a:p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clusters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</a:rPr>
                        <a:t>2 &amp; 3-strip </a:t>
                      </a:r>
                      <a:r>
                        <a:rPr lang="en-US" sz="1100" b="1" dirty="0" smtClean="0">
                          <a:effectLst/>
                        </a:rPr>
                        <a:t>clusters</a:t>
                      </a:r>
                      <a:endParaRPr lang="en-US" sz="11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2922029"/>
                  </a:ext>
                </a:extLst>
              </a:tr>
              <a:tr h="353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  <a:ea typeface=""/>
                          <a:cs typeface=""/>
                        </a:rPr>
                        <a:t>Industrial PCB</a:t>
                      </a:r>
                      <a:endParaRPr lang="en-US" sz="1400" b="1" kern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"/>
                        <a:cs typeface="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3340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3000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288 / </a:t>
                      </a: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66</a:t>
                      </a:r>
                    </a:p>
                  </a:txBody>
                  <a:tcPr marL="86264" marR="86264" marT="43132" marB="4313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480 / 110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384 / 88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57 / 45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97 / 76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84 / 66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27829549"/>
                  </a:ext>
                </a:extLst>
              </a:tr>
              <a:tr h="353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CERN foil 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3340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3000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397 / 91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393 / 90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397 / 91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-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29949834"/>
                  </a:ext>
                </a:extLst>
              </a:tr>
              <a:tr h="353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CERN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foil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3380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4000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57 / 45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92 / 72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</a:rPr>
                        <a:t>71 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</a:rPr>
                        <a:t>/ 56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90665997"/>
                  </a:ext>
                </a:extLst>
              </a:tr>
              <a:tr h="3539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Previous PCB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</a:rPr>
                        <a:t>-</a:t>
                      </a: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  <a:ea typeface=""/>
                          <a:cs typeface=""/>
                        </a:defRPr>
                      </a:lvl9pPr>
                    </a:lstStyle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193 µrad</a:t>
                      </a:r>
                      <a:r>
                        <a:rPr lang="en-US" sz="1200" b="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</a:rPr>
                        <a:t> </a:t>
                      </a:r>
                      <a:endParaRPr lang="en-US" sz="12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86264" marR="86264" marT="43132" marB="43132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8660" y="1290640"/>
            <a:ext cx="8451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/>
              </a:rPr>
              <a:t>Measured resolutions for improved zigzag-strip readout boards:</a:t>
            </a:r>
            <a:endParaRPr lang="en-US" sz="2400" b="1" dirty="0">
              <a:latin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45105" y="5235651"/>
            <a:ext cx="5671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Linear resolutions (well) below </a:t>
            </a:r>
            <a:r>
              <a:rPr lang="en-US" sz="2400" b="1" dirty="0">
                <a:solidFill>
                  <a:srgbClr val="FF0000"/>
                </a:solidFill>
                <a:latin typeface="Calibri"/>
              </a:rPr>
              <a:t>100 </a:t>
            </a:r>
            <a:r>
              <a:rPr lang="en-US" sz="2400" b="1" dirty="0" smtClean="0">
                <a:solidFill>
                  <a:srgbClr val="FF0000"/>
                </a:solidFill>
                <a:latin typeface="Calibri"/>
              </a:rPr>
              <a:t>µm</a:t>
            </a:r>
            <a:endParaRPr lang="en-US" sz="2400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3853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20"/>
          <a:stretch/>
        </p:blipFill>
        <p:spPr>
          <a:xfrm>
            <a:off x="85166" y="923365"/>
            <a:ext cx="4495800" cy="57553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03728" y="6019800"/>
            <a:ext cx="950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Sector 1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15174" y="5334000"/>
            <a:ext cx="950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Sector 2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36176" y="4597136"/>
            <a:ext cx="95026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Sector 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02044" y="3249706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2714" y="1905000"/>
            <a:ext cx="3016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50380"/>
              </p:ext>
            </p:extLst>
          </p:nvPr>
        </p:nvGraphicFramePr>
        <p:xfrm>
          <a:off x="4634753" y="928344"/>
          <a:ext cx="4437527" cy="283463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6914"/>
                <a:gridCol w="939800"/>
                <a:gridCol w="939800"/>
                <a:gridCol w="973666"/>
                <a:gridCol w="927347"/>
              </a:tblGrid>
              <a:tr h="914399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chemeClr val="lt1"/>
                          </a:solidFill>
                        </a:rPr>
                        <a:t>Sec.</a:t>
                      </a:r>
                      <a:r>
                        <a:rPr lang="en-US" sz="1600" baseline="0" dirty="0" smtClean="0">
                          <a:solidFill>
                            <a:schemeClr val="lt1"/>
                          </a:solidFill>
                        </a:rPr>
                        <a:t> Nr.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 smtClean="0"/>
                        <a:t>Strip type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600" kern="1200" dirty="0" smtClean="0"/>
                        <a:t>No. of strips</a:t>
                      </a:r>
                      <a:endParaRPr lang="en-US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Angle pitch </a:t>
                      </a:r>
                      <a:r>
                        <a:rPr lang="en-US" sz="1600" dirty="0" smtClean="0"/>
                        <a:t>(</a:t>
                      </a:r>
                      <a:r>
                        <a:rPr lang="en-US" sz="1600" dirty="0" err="1" smtClean="0"/>
                        <a:t>mrad</a:t>
                      </a:r>
                      <a:r>
                        <a:rPr lang="en-US" sz="1600" dirty="0" smtClean="0"/>
                        <a:t>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kern="1200" dirty="0" smtClean="0"/>
                        <a:t>Sector</a:t>
                      </a:r>
                    </a:p>
                    <a:p>
                      <a:r>
                        <a:rPr lang="en-US" sz="1600" kern="1200" dirty="0" smtClean="0"/>
                        <a:t>Length </a:t>
                      </a:r>
                      <a:r>
                        <a:rPr lang="en-US" sz="1600" dirty="0" smtClean="0"/>
                        <a:t>(cm)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4F81BD"/>
                    </a:solidFill>
                  </a:tcPr>
                </a:tc>
              </a:tr>
              <a:tr h="3130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Straight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</a:tr>
              <a:tr h="3130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Zigzag</a:t>
                      </a:r>
                      <a:endParaRPr lang="en-US" sz="16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4.14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12</a:t>
                      </a:r>
                      <a:endParaRPr lang="en-US" sz="1600" dirty="0"/>
                    </a:p>
                  </a:txBody>
                  <a:tcPr/>
                </a:tc>
              </a:tr>
              <a:tr h="48023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Zigzag</a:t>
                      </a:r>
                      <a:endParaRPr lang="en-US" sz="16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384</a:t>
                      </a:r>
                    </a:p>
                    <a:p>
                      <a:pPr algn="ctr"/>
                      <a:r>
                        <a:rPr lang="en-US" sz="1600" dirty="0" smtClean="0"/>
                        <a:t>(3×128)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</a:t>
                      </a:r>
                      <a:endParaRPr lang="en-US" sz="1600" dirty="0"/>
                    </a:p>
                  </a:txBody>
                  <a:tcPr/>
                </a:tc>
              </a:tr>
              <a:tr h="3130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Zigzag</a:t>
                      </a:r>
                      <a:endParaRPr lang="en-US" sz="16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</a:t>
                      </a:r>
                      <a:endParaRPr lang="en-US" sz="1600" dirty="0"/>
                    </a:p>
                  </a:txBody>
                  <a:tcPr/>
                </a:tc>
              </a:tr>
              <a:tr h="31308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Zigzag</a:t>
                      </a:r>
                      <a:endParaRPr lang="en-US" sz="1600" dirty="0">
                        <a:solidFill>
                          <a:srgbClr val="0000CC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22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4606367" y="3934412"/>
            <a:ext cx="4571999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>
              <a:buFont typeface="Arial" pitchFamily="34" charset="0"/>
              <a:buChar char="•"/>
            </a:pPr>
            <a:r>
              <a:rPr lang="en-US" sz="1500" b="1" dirty="0" smtClean="0"/>
              <a:t>Adopt the improved zigzag strip design </a:t>
            </a:r>
            <a:r>
              <a:rPr lang="en-US" sz="1500" dirty="0" smtClean="0"/>
              <a:t>but use</a:t>
            </a:r>
            <a:r>
              <a:rPr lang="en-US" sz="1500" dirty="0"/>
              <a:t> </a:t>
            </a:r>
            <a:r>
              <a:rPr lang="en-US" sz="1500" dirty="0" smtClean="0"/>
              <a:t>straight </a:t>
            </a:r>
            <a:r>
              <a:rPr lang="en-US" sz="1500" dirty="0"/>
              <a:t>strips in </a:t>
            </a:r>
            <a:r>
              <a:rPr lang="en-US" sz="1500" dirty="0" smtClean="0"/>
              <a:t>small innermost </a:t>
            </a:r>
            <a:r>
              <a:rPr lang="en-US" sz="1500" dirty="0"/>
              <a:t>sector </a:t>
            </a:r>
            <a:r>
              <a:rPr lang="en-US" sz="1500" dirty="0" smtClean="0"/>
              <a:t>1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500" dirty="0" smtClean="0"/>
              <a:t>Divide </a:t>
            </a:r>
            <a:r>
              <a:rPr lang="en-US" sz="1500" dirty="0"/>
              <a:t>readout into </a:t>
            </a:r>
            <a:r>
              <a:rPr lang="en-US" sz="1500" b="1" dirty="0"/>
              <a:t>5 main </a:t>
            </a:r>
            <a:r>
              <a:rPr lang="en-US" sz="1500" b="1" dirty="0" smtClean="0"/>
              <a:t>eta sections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500" dirty="0" smtClean="0"/>
              <a:t>Produce r/o on a foil material (&lt;200 µm thickness) so that total material in detector is reduced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500" dirty="0" smtClean="0"/>
              <a:t>Total </a:t>
            </a:r>
            <a:r>
              <a:rPr lang="en-US" sz="1500" b="1" dirty="0" smtClean="0"/>
              <a:t>number of channels is 1152 </a:t>
            </a:r>
            <a:r>
              <a:rPr lang="en-US" sz="1500" dirty="0" smtClean="0"/>
              <a:t>(=128*9) 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500" dirty="0" smtClean="0"/>
              <a:t>Only 9 APV chips to read out the full detector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500" dirty="0" smtClean="0"/>
              <a:t>Foil is a 2-layer design; signal routing from strips to connectors for APV front end was a challenge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500" b="1" dirty="0" smtClean="0"/>
              <a:t>Foil currently in production at CERN</a:t>
            </a:r>
          </a:p>
          <a:p>
            <a:pPr marL="169863" indent="-169863">
              <a:buFont typeface="Arial" pitchFamily="34" charset="0"/>
              <a:buChar char="•"/>
            </a:pPr>
            <a:r>
              <a:rPr lang="en-US" sz="1500" dirty="0" smtClean="0"/>
              <a:t>Expect delivery by end of March 2017</a:t>
            </a:r>
            <a:endParaRPr lang="en-US" sz="1500" dirty="0"/>
          </a:p>
        </p:txBody>
      </p:sp>
      <p:sp>
        <p:nvSpPr>
          <p:cNvPr id="22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642100"/>
            <a:ext cx="1752600" cy="215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3600" dirty="0" smtClean="0"/>
              <a:t>EIC Zigzag </a:t>
            </a:r>
            <a:r>
              <a:rPr lang="en-US" sz="3600" dirty="0"/>
              <a:t>R</a:t>
            </a:r>
            <a:r>
              <a:rPr lang="en-US" sz="3600" dirty="0" smtClean="0"/>
              <a:t>eadout </a:t>
            </a:r>
            <a:r>
              <a:rPr lang="en-US" sz="3600" dirty="0"/>
              <a:t>F</a:t>
            </a:r>
            <a:r>
              <a:rPr lang="en-US" sz="3600" dirty="0" smtClean="0"/>
              <a:t>oil (FIT)</a:t>
            </a:r>
            <a:endParaRPr lang="en-US" sz="3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105400"/>
            <a:ext cx="1119186" cy="146685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Oval 24"/>
          <p:cNvSpPr/>
          <p:nvPr/>
        </p:nvSpPr>
        <p:spPr>
          <a:xfrm>
            <a:off x="1636059" y="5602940"/>
            <a:ext cx="421341" cy="453509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2057400" y="5802965"/>
            <a:ext cx="1371600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3308866"/>
            <a:ext cx="1149927" cy="1533114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Oval 29"/>
          <p:cNvSpPr/>
          <p:nvPr/>
        </p:nvSpPr>
        <p:spPr>
          <a:xfrm>
            <a:off x="2608729" y="5032891"/>
            <a:ext cx="439271" cy="453509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/>
          <p:cNvCxnSpPr>
            <a:endCxn id="11267" idx="1"/>
          </p:cNvCxnSpPr>
          <p:nvPr/>
        </p:nvCxnSpPr>
        <p:spPr>
          <a:xfrm flipV="1">
            <a:off x="2895600" y="4075423"/>
            <a:ext cx="526473" cy="95377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073" y="1752599"/>
            <a:ext cx="1149927" cy="1371601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Oval 33"/>
          <p:cNvSpPr/>
          <p:nvPr/>
        </p:nvSpPr>
        <p:spPr>
          <a:xfrm>
            <a:off x="2057400" y="3737491"/>
            <a:ext cx="457200" cy="453509"/>
          </a:xfrm>
          <a:prstGeom prst="ellipse">
            <a:avLst/>
          </a:prstGeom>
          <a:noFill/>
          <a:ln w="317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>
            <a:endCxn id="11268" idx="1"/>
          </p:cNvCxnSpPr>
          <p:nvPr/>
        </p:nvCxnSpPr>
        <p:spPr>
          <a:xfrm flipV="1">
            <a:off x="2369127" y="2438400"/>
            <a:ext cx="1052946" cy="133477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951472" y="1076430"/>
            <a:ext cx="3437159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R</a:t>
            </a:r>
            <a:r>
              <a:rPr lang="en-US" sz="1400" dirty="0" smtClean="0">
                <a:solidFill>
                  <a:srgbClr val="FFFF00"/>
                </a:solidFill>
              </a:rPr>
              <a:t>eadout connectors (Panasonic 130-pin)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31777" y="6637867"/>
            <a:ext cx="7280888" cy="228600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835890" y="6069920"/>
            <a:ext cx="560330" cy="48474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 smtClean="0">
                <a:solidFill>
                  <a:schemeClr val="bg1"/>
                </a:solidFill>
              </a:rPr>
              <a:t>30.1</a:t>
            </a:r>
            <a:r>
              <a:rPr lang="en-US" sz="1050" baseline="30000" dirty="0" smtClean="0">
                <a:solidFill>
                  <a:schemeClr val="bg1"/>
                </a:solidFill>
              </a:rPr>
              <a:t>o</a:t>
            </a:r>
            <a:endParaRPr lang="en-US" sz="1050" dirty="0" smtClean="0">
              <a:solidFill>
                <a:schemeClr val="bg1"/>
              </a:solidFill>
            </a:endParaRPr>
          </a:p>
          <a:p>
            <a:r>
              <a:rPr lang="en-US" sz="1050" dirty="0">
                <a:solidFill>
                  <a:schemeClr val="bg1"/>
                </a:solidFill>
              </a:rPr>
              <a:t>o</a:t>
            </a:r>
            <a:r>
              <a:rPr lang="en-US" sz="1050" dirty="0" smtClean="0">
                <a:solidFill>
                  <a:schemeClr val="bg1"/>
                </a:solidFill>
              </a:rPr>
              <a:t>pening angle</a:t>
            </a:r>
            <a:endParaRPr lang="en-US" sz="10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3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956200"/>
            <a:ext cx="9143999" cy="5405437"/>
          </a:xfrm>
        </p:spPr>
        <p:txBody>
          <a:bodyPr/>
          <a:lstStyle/>
          <a:p>
            <a:pPr marL="228600" indent="-228600"/>
            <a:r>
              <a:rPr lang="en-US" sz="2800" dirty="0" smtClean="0"/>
              <a:t>Large-area GEM detectors have become quite popular with a diverse set of experiments</a:t>
            </a:r>
          </a:p>
          <a:p>
            <a:pPr marL="228600" indent="-228600">
              <a:buNone/>
            </a:pPr>
            <a:endParaRPr lang="en-US" sz="2800" dirty="0" smtClean="0"/>
          </a:p>
          <a:p>
            <a:pPr marL="228600" indent="-228600"/>
            <a:r>
              <a:rPr lang="en-US" sz="2800" b="1" dirty="0" smtClean="0"/>
              <a:t>Active EIC forward </a:t>
            </a:r>
            <a:r>
              <a:rPr lang="en-US" sz="2800" b="1" dirty="0"/>
              <a:t>GEM </a:t>
            </a:r>
            <a:r>
              <a:rPr lang="en-US" sz="2800" b="1" dirty="0" smtClean="0"/>
              <a:t>tracking R&amp;D since 2011</a:t>
            </a:r>
          </a:p>
          <a:p>
            <a:pPr marL="628650" lvl="2"/>
            <a:r>
              <a:rPr lang="en-US" sz="2000" dirty="0" smtClean="0"/>
              <a:t>Conceptual design for full EIC FT disk </a:t>
            </a:r>
          </a:p>
          <a:p>
            <a:pPr marL="628650" lvl="2"/>
            <a:r>
              <a:rPr lang="en-US" sz="2000" dirty="0" smtClean="0"/>
              <a:t>Built a common 30.1</a:t>
            </a:r>
            <a:r>
              <a:rPr lang="en-US" sz="2000" baseline="30000" dirty="0" smtClean="0"/>
              <a:t>o</a:t>
            </a:r>
            <a:r>
              <a:rPr lang="en-US" sz="2000" dirty="0" smtClean="0"/>
              <a:t> GEM foil </a:t>
            </a:r>
          </a:p>
          <a:p>
            <a:pPr marL="628650" lvl="2"/>
            <a:r>
              <a:rPr lang="en-US" sz="2000" dirty="0" smtClean="0"/>
              <a:t>Developing &amp; testing different assembly methods and readout designs</a:t>
            </a:r>
          </a:p>
          <a:p>
            <a:pPr marL="628650" lvl="2"/>
            <a:r>
              <a:rPr lang="en-US" sz="2000" dirty="0" smtClean="0"/>
              <a:t>Second round of full-size prototyping in progress</a:t>
            </a:r>
          </a:p>
          <a:p>
            <a:pPr marL="628650" lvl="2"/>
            <a:r>
              <a:rPr lang="en-US" sz="2000" dirty="0" smtClean="0"/>
              <a:t>Planning tests with X-rays and possibly beam in 2017</a:t>
            </a:r>
          </a:p>
          <a:p>
            <a:pPr marL="228600" lvl="1" indent="-228600"/>
            <a:endParaRPr lang="en-US" sz="2400" dirty="0"/>
          </a:p>
          <a:p>
            <a:pPr marL="228600" indent="-228600"/>
            <a:r>
              <a:rPr lang="en-US" sz="2800" b="1" dirty="0" smtClean="0"/>
              <a:t>EIC Forward Tracking R&amp;D readily applicable to RHIC detectors for forward spin physics</a:t>
            </a:r>
          </a:p>
          <a:p>
            <a:endParaRPr lang="en-US" dirty="0" smtClean="0"/>
          </a:p>
          <a:p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GEM </a:t>
            </a:r>
            <a:r>
              <a:rPr lang="en-US" dirty="0"/>
              <a:t>P</a:t>
            </a:r>
            <a:r>
              <a:rPr lang="en-US" dirty="0" smtClean="0"/>
              <a:t>rinciple</a:t>
            </a:r>
          </a:p>
        </p:txBody>
      </p:sp>
      <p:pic>
        <p:nvPicPr>
          <p:cNvPr id="11270" name="Picture 4" descr="triple-g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0" y="1004888"/>
            <a:ext cx="5443538" cy="548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1" name="Line 5"/>
          <p:cNvSpPr>
            <a:spLocks noChangeShapeType="1"/>
          </p:cNvSpPr>
          <p:nvPr/>
        </p:nvSpPr>
        <p:spPr bwMode="auto">
          <a:xfrm>
            <a:off x="114300" y="2095500"/>
            <a:ext cx="0" cy="3416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72" name="Text Box 6"/>
          <p:cNvSpPr txBox="1">
            <a:spLocks noChangeArrowheads="1"/>
          </p:cNvSpPr>
          <p:nvPr/>
        </p:nvSpPr>
        <p:spPr bwMode="auto">
          <a:xfrm>
            <a:off x="-3175" y="3694113"/>
            <a:ext cx="53975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baseline="0"/>
              <a:t>1cm</a:t>
            </a:r>
          </a:p>
        </p:txBody>
      </p:sp>
      <p:sp>
        <p:nvSpPr>
          <p:cNvPr id="11274" name="Oval 8"/>
          <p:cNvSpPr>
            <a:spLocks noChangeArrowheads="1"/>
          </p:cNvSpPr>
          <p:nvPr/>
        </p:nvSpPr>
        <p:spPr bwMode="auto">
          <a:xfrm>
            <a:off x="1778000" y="256540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5" name="Oval 9"/>
          <p:cNvSpPr>
            <a:spLocks noChangeArrowheads="1"/>
          </p:cNvSpPr>
          <p:nvPr/>
        </p:nvSpPr>
        <p:spPr bwMode="auto">
          <a:xfrm>
            <a:off x="1677988" y="2338388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6" name="Oval 10"/>
          <p:cNvSpPr>
            <a:spLocks noChangeArrowheads="1"/>
          </p:cNvSpPr>
          <p:nvPr/>
        </p:nvSpPr>
        <p:spPr bwMode="auto">
          <a:xfrm>
            <a:off x="1654175" y="2517775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7" name="Oval 11"/>
          <p:cNvSpPr>
            <a:spLocks noChangeArrowheads="1"/>
          </p:cNvSpPr>
          <p:nvPr/>
        </p:nvSpPr>
        <p:spPr bwMode="auto">
          <a:xfrm>
            <a:off x="1630363" y="26336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8" name="Oval 12"/>
          <p:cNvSpPr>
            <a:spLocks noChangeArrowheads="1"/>
          </p:cNvSpPr>
          <p:nvPr/>
        </p:nvSpPr>
        <p:spPr bwMode="auto">
          <a:xfrm>
            <a:off x="1568450" y="274955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79" name="Text Box 13"/>
          <p:cNvSpPr txBox="1">
            <a:spLocks noChangeArrowheads="1"/>
          </p:cNvSpPr>
          <p:nvPr/>
        </p:nvSpPr>
        <p:spPr bwMode="auto">
          <a:xfrm>
            <a:off x="1773583" y="2097642"/>
            <a:ext cx="48763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 b="1" baseline="0" dirty="0">
                <a:solidFill>
                  <a:schemeClr val="accent2"/>
                </a:solidFill>
              </a:rPr>
              <a:t>e</a:t>
            </a:r>
            <a:r>
              <a:rPr lang="en-US" sz="3600" b="1" dirty="0">
                <a:solidFill>
                  <a:schemeClr val="accent2"/>
                </a:solidFill>
              </a:rPr>
              <a:t>-</a:t>
            </a:r>
          </a:p>
        </p:txBody>
      </p:sp>
      <p:sp>
        <p:nvSpPr>
          <p:cNvPr id="11280" name="Line 14"/>
          <p:cNvSpPr>
            <a:spLocks noChangeShapeType="1"/>
          </p:cNvSpPr>
          <p:nvPr/>
        </p:nvSpPr>
        <p:spPr bwMode="auto">
          <a:xfrm flipH="1">
            <a:off x="1962150" y="2568575"/>
            <a:ext cx="0" cy="27940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Text Box 15"/>
          <p:cNvSpPr txBox="1">
            <a:spLocks noChangeArrowheads="1"/>
          </p:cNvSpPr>
          <p:nvPr/>
        </p:nvSpPr>
        <p:spPr bwMode="auto">
          <a:xfrm>
            <a:off x="2571941" y="1491598"/>
            <a:ext cx="22248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en-US" baseline="0" dirty="0"/>
              <a:t>Detector volume filled </a:t>
            </a:r>
            <a:r>
              <a:rPr lang="en-US" baseline="0" dirty="0" smtClean="0"/>
              <a:t>with</a:t>
            </a:r>
            <a:endParaRPr lang="en-US" baseline="0" dirty="0"/>
          </a:p>
          <a:p>
            <a:pPr algn="r" eaLnBrk="1" hangingPunct="1"/>
            <a:r>
              <a:rPr lang="en-US" baseline="0" dirty="0" smtClean="0"/>
              <a:t>e.g. </a:t>
            </a:r>
            <a:r>
              <a:rPr lang="en-US" baseline="0" dirty="0" err="1" smtClean="0"/>
              <a:t>Ar</a:t>
            </a:r>
            <a:r>
              <a:rPr lang="en-US" baseline="0" dirty="0" smtClean="0"/>
              <a:t>/CO</a:t>
            </a:r>
            <a:r>
              <a:rPr lang="en-US" baseline="-25000" dirty="0" smtClean="0"/>
              <a:t>2</a:t>
            </a:r>
            <a:r>
              <a:rPr lang="en-US" baseline="0" dirty="0" smtClean="0"/>
              <a:t> </a:t>
            </a:r>
            <a:r>
              <a:rPr lang="en-US" baseline="0" dirty="0"/>
              <a:t>70:30 gas mixture</a:t>
            </a:r>
            <a:endParaRPr lang="en-US" baseline="-25000" dirty="0"/>
          </a:p>
        </p:txBody>
      </p:sp>
      <p:sp>
        <p:nvSpPr>
          <p:cNvPr id="11282" name="Oval 16"/>
          <p:cNvSpPr>
            <a:spLocks noChangeArrowheads="1"/>
          </p:cNvSpPr>
          <p:nvPr/>
        </p:nvSpPr>
        <p:spPr bwMode="auto">
          <a:xfrm>
            <a:off x="1450975" y="3140075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3" name="Oval 17"/>
          <p:cNvSpPr>
            <a:spLocks noChangeArrowheads="1"/>
          </p:cNvSpPr>
          <p:nvPr/>
        </p:nvSpPr>
        <p:spPr bwMode="auto">
          <a:xfrm>
            <a:off x="1376363" y="34845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4" name="Oval 19"/>
          <p:cNvSpPr>
            <a:spLocks noChangeArrowheads="1"/>
          </p:cNvSpPr>
          <p:nvPr/>
        </p:nvSpPr>
        <p:spPr bwMode="auto">
          <a:xfrm>
            <a:off x="1425575" y="274637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5" name="Oval 20"/>
          <p:cNvSpPr>
            <a:spLocks noChangeArrowheads="1"/>
          </p:cNvSpPr>
          <p:nvPr/>
        </p:nvSpPr>
        <p:spPr bwMode="auto">
          <a:xfrm>
            <a:off x="1579563" y="2151063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6" name="Oval 21"/>
          <p:cNvSpPr>
            <a:spLocks noChangeArrowheads="1"/>
          </p:cNvSpPr>
          <p:nvPr/>
        </p:nvSpPr>
        <p:spPr bwMode="auto">
          <a:xfrm>
            <a:off x="1441450" y="2609850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7" name="Oval 22"/>
          <p:cNvSpPr>
            <a:spLocks noChangeArrowheads="1"/>
          </p:cNvSpPr>
          <p:nvPr/>
        </p:nvSpPr>
        <p:spPr bwMode="auto">
          <a:xfrm>
            <a:off x="1506538" y="2471738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8" name="Oval 23"/>
          <p:cNvSpPr>
            <a:spLocks noChangeArrowheads="1"/>
          </p:cNvSpPr>
          <p:nvPr/>
        </p:nvSpPr>
        <p:spPr bwMode="auto">
          <a:xfrm>
            <a:off x="1546225" y="2308225"/>
            <a:ext cx="76200" cy="762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89" name="Text Box 24"/>
          <p:cNvSpPr txBox="1">
            <a:spLocks noChangeArrowheads="1"/>
          </p:cNvSpPr>
          <p:nvPr/>
        </p:nvSpPr>
        <p:spPr bwMode="auto">
          <a:xfrm>
            <a:off x="583360" y="2132013"/>
            <a:ext cx="692150" cy="82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b="1" baseline="0" dirty="0" err="1" smtClean="0">
                <a:solidFill>
                  <a:srgbClr val="FF0000"/>
                </a:solidFill>
              </a:rPr>
              <a:t>Ar</a:t>
            </a:r>
            <a:r>
              <a:rPr lang="en-US" sz="2400" b="1" dirty="0">
                <a:solidFill>
                  <a:srgbClr val="FF0000"/>
                </a:solidFill>
              </a:rPr>
              <a:t>+</a:t>
            </a:r>
          </a:p>
          <a:p>
            <a:pPr eaLnBrk="1" hangingPunct="1"/>
            <a:r>
              <a:rPr lang="en-US" sz="1600" b="1" baseline="0" dirty="0">
                <a:solidFill>
                  <a:srgbClr val="FF0000"/>
                </a:solidFill>
              </a:rPr>
              <a:t>CO</a:t>
            </a:r>
            <a:r>
              <a:rPr lang="en-US" sz="18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+</a:t>
            </a:r>
          </a:p>
          <a:p>
            <a:pPr eaLnBrk="1" hangingPunct="1"/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291" name="Oval 26"/>
          <p:cNvSpPr>
            <a:spLocks noChangeArrowheads="1"/>
          </p:cNvSpPr>
          <p:nvPr/>
        </p:nvSpPr>
        <p:spPr bwMode="auto">
          <a:xfrm>
            <a:off x="1947863" y="32686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2" name="Oval 27"/>
          <p:cNvSpPr>
            <a:spLocks noChangeArrowheads="1"/>
          </p:cNvSpPr>
          <p:nvPr/>
        </p:nvSpPr>
        <p:spPr bwMode="auto">
          <a:xfrm>
            <a:off x="1822450" y="344805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3" name="Oval 28"/>
          <p:cNvSpPr>
            <a:spLocks noChangeArrowheads="1"/>
          </p:cNvSpPr>
          <p:nvPr/>
        </p:nvSpPr>
        <p:spPr bwMode="auto">
          <a:xfrm>
            <a:off x="1531938" y="3386138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4" name="Oval 29"/>
          <p:cNvSpPr>
            <a:spLocks noChangeArrowheads="1"/>
          </p:cNvSpPr>
          <p:nvPr/>
        </p:nvSpPr>
        <p:spPr bwMode="auto">
          <a:xfrm>
            <a:off x="1774825" y="3146425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5" name="Oval 30"/>
          <p:cNvSpPr>
            <a:spLocks noChangeArrowheads="1"/>
          </p:cNvSpPr>
          <p:nvPr/>
        </p:nvSpPr>
        <p:spPr bwMode="auto">
          <a:xfrm>
            <a:off x="1770063" y="36369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6" name="Oval 31"/>
          <p:cNvSpPr>
            <a:spLocks noChangeArrowheads="1"/>
          </p:cNvSpPr>
          <p:nvPr/>
        </p:nvSpPr>
        <p:spPr bwMode="auto">
          <a:xfrm>
            <a:off x="1492250" y="3511550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7" name="Oval 32"/>
          <p:cNvSpPr>
            <a:spLocks noChangeArrowheads="1"/>
          </p:cNvSpPr>
          <p:nvPr/>
        </p:nvSpPr>
        <p:spPr bwMode="auto">
          <a:xfrm>
            <a:off x="1922463" y="30019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8" name="Oval 33"/>
          <p:cNvSpPr>
            <a:spLocks noChangeArrowheads="1"/>
          </p:cNvSpPr>
          <p:nvPr/>
        </p:nvSpPr>
        <p:spPr bwMode="auto">
          <a:xfrm>
            <a:off x="1655763" y="30146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99" name="Oval 34"/>
          <p:cNvSpPr>
            <a:spLocks noChangeArrowheads="1"/>
          </p:cNvSpPr>
          <p:nvPr/>
        </p:nvSpPr>
        <p:spPr bwMode="auto">
          <a:xfrm>
            <a:off x="1516063" y="30273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0" name="Oval 35"/>
          <p:cNvSpPr>
            <a:spLocks noChangeArrowheads="1"/>
          </p:cNvSpPr>
          <p:nvPr/>
        </p:nvSpPr>
        <p:spPr bwMode="auto">
          <a:xfrm>
            <a:off x="1846263" y="3065463"/>
            <a:ext cx="76200" cy="762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01" name="Line 36"/>
          <p:cNvSpPr>
            <a:spLocks noChangeShapeType="1"/>
          </p:cNvSpPr>
          <p:nvPr/>
        </p:nvSpPr>
        <p:spPr bwMode="auto">
          <a:xfrm flipV="1">
            <a:off x="1216210" y="2235200"/>
            <a:ext cx="0" cy="3429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302" name="Picture 37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599" y="1066800"/>
            <a:ext cx="3310337" cy="172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303" name="Line 39"/>
          <p:cNvSpPr>
            <a:spLocks noChangeShapeType="1"/>
          </p:cNvSpPr>
          <p:nvPr/>
        </p:nvSpPr>
        <p:spPr bwMode="auto">
          <a:xfrm flipV="1">
            <a:off x="5219700" y="2235200"/>
            <a:ext cx="584200" cy="50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4" name="Text Box 41"/>
          <p:cNvSpPr txBox="1">
            <a:spLocks noChangeArrowheads="1"/>
          </p:cNvSpPr>
          <p:nvPr/>
        </p:nvSpPr>
        <p:spPr bwMode="auto">
          <a:xfrm>
            <a:off x="5923428" y="2810343"/>
            <a:ext cx="314701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u="sng" baseline="0" dirty="0">
                <a:solidFill>
                  <a:srgbClr val="DA1D00"/>
                </a:solidFill>
              </a:rPr>
              <a:t>Micro</a:t>
            </a:r>
            <a:r>
              <a:rPr lang="en-US" sz="1400" b="1" baseline="0" dirty="0">
                <a:solidFill>
                  <a:srgbClr val="DA1D00"/>
                </a:solidFill>
              </a:rPr>
              <a:t>-pattern gas </a:t>
            </a:r>
            <a:r>
              <a:rPr lang="en-US" sz="1400" b="1" baseline="0" dirty="0" smtClean="0">
                <a:solidFill>
                  <a:srgbClr val="DA1D00"/>
                </a:solidFill>
              </a:rPr>
              <a:t>detector (MPGD)</a:t>
            </a:r>
            <a:endParaRPr lang="en-US" sz="1400" b="1" baseline="0" dirty="0">
              <a:solidFill>
                <a:srgbClr val="DA1D00"/>
              </a:solidFill>
            </a:endParaRPr>
          </a:p>
        </p:txBody>
      </p:sp>
      <p:sp>
        <p:nvSpPr>
          <p:cNvPr id="11305" name="Text Box 42"/>
          <p:cNvSpPr txBox="1">
            <a:spLocks noChangeArrowheads="1"/>
          </p:cNvSpPr>
          <p:nvPr/>
        </p:nvSpPr>
        <p:spPr bwMode="auto">
          <a:xfrm>
            <a:off x="2136400" y="5214938"/>
            <a:ext cx="112562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baseline="0" dirty="0">
                <a:solidFill>
                  <a:srgbClr val="FF0000"/>
                </a:solidFill>
              </a:rPr>
              <a:t>Anode strips</a:t>
            </a:r>
          </a:p>
        </p:txBody>
      </p:sp>
      <p:sp>
        <p:nvSpPr>
          <p:cNvPr id="11306" name="Line 43"/>
          <p:cNvSpPr>
            <a:spLocks noChangeShapeType="1"/>
          </p:cNvSpPr>
          <p:nvPr/>
        </p:nvSpPr>
        <p:spPr bwMode="auto">
          <a:xfrm flipV="1">
            <a:off x="4723650" y="3416300"/>
            <a:ext cx="6731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7" name="Line 44"/>
          <p:cNvSpPr>
            <a:spLocks noChangeShapeType="1"/>
          </p:cNvSpPr>
          <p:nvPr/>
        </p:nvSpPr>
        <p:spPr bwMode="auto">
          <a:xfrm>
            <a:off x="4698250" y="3860800"/>
            <a:ext cx="698500" cy="393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8" name="Line 46"/>
          <p:cNvSpPr>
            <a:spLocks noChangeShapeType="1"/>
          </p:cNvSpPr>
          <p:nvPr/>
        </p:nvSpPr>
        <p:spPr bwMode="auto">
          <a:xfrm>
            <a:off x="5396750" y="3416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09" name="Line 47"/>
          <p:cNvSpPr>
            <a:spLocks noChangeShapeType="1"/>
          </p:cNvSpPr>
          <p:nvPr/>
        </p:nvSpPr>
        <p:spPr bwMode="auto">
          <a:xfrm>
            <a:off x="5385638" y="4256088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0" name="Line 48"/>
          <p:cNvSpPr>
            <a:spLocks noChangeShapeType="1"/>
          </p:cNvSpPr>
          <p:nvPr/>
        </p:nvSpPr>
        <p:spPr bwMode="auto">
          <a:xfrm>
            <a:off x="5853950" y="340360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1" name="Line 49"/>
          <p:cNvSpPr>
            <a:spLocks noChangeShapeType="1"/>
          </p:cNvSpPr>
          <p:nvPr/>
        </p:nvSpPr>
        <p:spPr bwMode="auto">
          <a:xfrm flipV="1">
            <a:off x="5853950" y="3911600"/>
            <a:ext cx="0" cy="342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2" name="Line 50"/>
          <p:cNvSpPr>
            <a:spLocks noChangeShapeType="1"/>
          </p:cNvSpPr>
          <p:nvPr/>
        </p:nvSpPr>
        <p:spPr bwMode="auto">
          <a:xfrm>
            <a:off x="5777750" y="3771900"/>
            <a:ext cx="15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3" name="Line 52"/>
          <p:cNvSpPr>
            <a:spLocks noChangeShapeType="1"/>
          </p:cNvSpPr>
          <p:nvPr/>
        </p:nvSpPr>
        <p:spPr bwMode="auto">
          <a:xfrm flipV="1">
            <a:off x="5688850" y="3898900"/>
            <a:ext cx="33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14" name="Text Box 53"/>
          <p:cNvSpPr txBox="1">
            <a:spLocks noChangeArrowheads="1"/>
          </p:cNvSpPr>
          <p:nvPr/>
        </p:nvSpPr>
        <p:spPr bwMode="auto">
          <a:xfrm>
            <a:off x="5444375" y="3744913"/>
            <a:ext cx="2873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aseline="0"/>
              <a:t>+</a:t>
            </a:r>
          </a:p>
        </p:txBody>
      </p:sp>
      <p:sp>
        <p:nvSpPr>
          <p:cNvPr id="11315" name="Text Box 55"/>
          <p:cNvSpPr txBox="1">
            <a:spLocks noChangeArrowheads="1"/>
          </p:cNvSpPr>
          <p:nvPr/>
        </p:nvSpPr>
        <p:spPr bwMode="auto">
          <a:xfrm>
            <a:off x="5469775" y="3554413"/>
            <a:ext cx="260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800" baseline="0"/>
              <a:t>-</a:t>
            </a:r>
          </a:p>
        </p:txBody>
      </p:sp>
      <p:sp>
        <p:nvSpPr>
          <p:cNvPr id="11316" name="Text Box 56"/>
          <p:cNvSpPr txBox="1">
            <a:spLocks noChangeArrowheads="1"/>
          </p:cNvSpPr>
          <p:nvPr/>
        </p:nvSpPr>
        <p:spPr bwMode="auto">
          <a:xfrm>
            <a:off x="5842184" y="3435726"/>
            <a:ext cx="260039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200" baseline="30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 baseline="30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baseline="0" dirty="0"/>
              <a:t>300 – 500 V  (on each </a:t>
            </a:r>
            <a:r>
              <a:rPr lang="en-US" sz="1400" b="1" baseline="0" dirty="0" smtClean="0"/>
              <a:t>GEM)</a:t>
            </a:r>
            <a:endParaRPr lang="en-US" sz="1400" b="1" baseline="0" dirty="0"/>
          </a:p>
        </p:txBody>
      </p:sp>
      <p:sp>
        <p:nvSpPr>
          <p:cNvPr id="11317" name="Oval 57"/>
          <p:cNvSpPr>
            <a:spLocks noChangeArrowheads="1"/>
          </p:cNvSpPr>
          <p:nvPr/>
        </p:nvSpPr>
        <p:spPr bwMode="auto">
          <a:xfrm>
            <a:off x="4683963" y="3668713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18" name="Oval 58"/>
          <p:cNvSpPr>
            <a:spLocks noChangeArrowheads="1"/>
          </p:cNvSpPr>
          <p:nvPr/>
        </p:nvSpPr>
        <p:spPr bwMode="auto">
          <a:xfrm>
            <a:off x="4685550" y="3848100"/>
            <a:ext cx="76200" cy="76200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3803" y="990647"/>
            <a:ext cx="15569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Triple-GEM </a:t>
            </a:r>
          </a:p>
          <a:p>
            <a:pPr algn="ctr"/>
            <a:r>
              <a:rPr lang="en-US" sz="2000" dirty="0" smtClean="0"/>
              <a:t>detector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26" y="3798326"/>
            <a:ext cx="2943616" cy="2743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3461" y="6508845"/>
            <a:ext cx="132279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/>
              <a:t>CMS GEM upgrade TDR</a:t>
            </a:r>
            <a:endParaRPr lang="en-US" sz="8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7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04118" y="3149419"/>
            <a:ext cx="476925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rgbClr val="D91D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Thank you!</a:t>
            </a:r>
            <a:endParaRPr lang="en-US" sz="6600" b="1" cap="none" spc="50" dirty="0">
              <a:ln w="12700" cmpd="sng">
                <a:solidFill>
                  <a:schemeClr val="tx1"/>
                </a:solidFill>
                <a:prstDash val="solid"/>
              </a:ln>
              <a:solidFill>
                <a:srgbClr val="D91D00"/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4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08113" y="6629400"/>
            <a:ext cx="7002357" cy="113044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05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113" y="910739"/>
            <a:ext cx="3671887" cy="289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3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719027"/>
            <a:ext cx="42481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50258" y="65005"/>
            <a:ext cx="7064189" cy="830345"/>
          </a:xfrm>
          <a:gradFill>
            <a:gsLst>
              <a:gs pos="0">
                <a:srgbClr val="DB1C00">
                  <a:alpha val="88000"/>
                </a:srgbClr>
              </a:gs>
              <a:gs pos="100000">
                <a:srgbClr val="FFDB60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3000" dirty="0"/>
              <a:t>GE1/1: </a:t>
            </a:r>
            <a:r>
              <a:rPr lang="en-US" sz="3000"/>
              <a:t>Muon Measurement</a:t>
            </a:r>
            <a:endParaRPr lang="en-US" sz="3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7950" y="1048851"/>
            <a:ext cx="5105400" cy="25146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GE1/1 creates a large lever arm with the CSC ME1/1 chambers </a:t>
            </a:r>
          </a:p>
          <a:p>
            <a:pPr lvl="1"/>
            <a:r>
              <a:rPr lang="en-US" dirty="0" smtClean="0"/>
              <a:t>Enables </a:t>
            </a:r>
            <a:r>
              <a:rPr lang="en-US" dirty="0"/>
              <a:t>precise measurement of muon direction</a:t>
            </a:r>
            <a:endParaRPr lang="en-US" dirty="0" smtClean="0"/>
          </a:p>
          <a:p>
            <a:pPr lvl="1"/>
            <a:r>
              <a:rPr lang="en-US" dirty="0" smtClean="0"/>
              <a:t>Much improved Level-1 trigger momentum resolution and lower rates in otherwise a problematic region of the detector</a:t>
            </a:r>
          </a:p>
        </p:txBody>
      </p:sp>
      <p:pic>
        <p:nvPicPr>
          <p:cNvPr id="79875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920639"/>
            <a:ext cx="27701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V="1">
            <a:off x="1763713" y="4789002"/>
            <a:ext cx="0" cy="1008062"/>
          </a:xfrm>
          <a:prstGeom prst="straightConnector1">
            <a:avLst/>
          </a:prstGeom>
          <a:ln w="38100" cmpd="sng">
            <a:solidFill>
              <a:srgbClr val="4F81BD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877" name="TextBox 5"/>
          <p:cNvSpPr txBox="1">
            <a:spLocks noChangeArrowheads="1"/>
          </p:cNvSpPr>
          <p:nvPr/>
        </p:nvSpPr>
        <p:spPr bwMode="auto">
          <a:xfrm>
            <a:off x="1619250" y="4355614"/>
            <a:ext cx="1049338" cy="277813"/>
          </a:xfrm>
          <a:prstGeom prst="rect">
            <a:avLst/>
          </a:prstGeom>
          <a:solidFill>
            <a:srgbClr val="FCD5B5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/>
              <a:t>X3 reduction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500563" y="5746297"/>
            <a:ext cx="2879725" cy="923925"/>
          </a:xfrm>
          <a:prstGeom prst="rect">
            <a:avLst/>
          </a:prstGeom>
          <a:solidFill>
            <a:schemeClr val="bg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solidFill>
                  <a:srgbClr val="002060"/>
                </a:solidFill>
                <a:latin typeface="+mj-lt"/>
                <a:ea typeface="ＭＳ Ｐゴシック" charset="0"/>
                <a:cs typeface="ＭＳ Ｐゴシック" charset="0"/>
              </a:rPr>
              <a:t>Maintain low </a:t>
            </a:r>
            <a:r>
              <a:rPr lang="en-US" dirty="0" err="1" smtClean="0">
                <a:solidFill>
                  <a:srgbClr val="002060"/>
                </a:solidFill>
                <a:latin typeface="+mj-lt"/>
                <a:ea typeface="ＭＳ Ｐゴシック" charset="0"/>
                <a:cs typeface="ＭＳ Ｐゴシック" charset="0"/>
              </a:rPr>
              <a:t>p</a:t>
            </a:r>
            <a:r>
              <a:rPr lang="en-US" baseline="-25000" dirty="0" err="1" smtClean="0">
                <a:solidFill>
                  <a:srgbClr val="002060"/>
                </a:solidFill>
                <a:latin typeface="+mj-lt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solidFill>
                  <a:srgbClr val="002060"/>
                </a:solidFill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n-US" dirty="0">
                <a:solidFill>
                  <a:srgbClr val="002060"/>
                </a:solidFill>
                <a:latin typeface="+mj-lt"/>
                <a:ea typeface="ＭＳ Ｐゴシック" charset="0"/>
                <a:cs typeface="ＭＳ Ｐゴシック" charset="0"/>
              </a:rPr>
              <a:t>online threshold, keep &lt; 5 kHz rate, high efficiency</a:t>
            </a:r>
          </a:p>
        </p:txBody>
      </p:sp>
      <p:grpSp>
        <p:nvGrpSpPr>
          <p:cNvPr id="79883" name="Group 21"/>
          <p:cNvGrpSpPr>
            <a:grpSpLocks/>
          </p:cNvGrpSpPr>
          <p:nvPr/>
        </p:nvGrpSpPr>
        <p:grpSpPr bwMode="auto">
          <a:xfrm>
            <a:off x="7239000" y="3598377"/>
            <a:ext cx="1800225" cy="2808287"/>
            <a:chOff x="-929581" y="-220159"/>
            <a:chExt cx="3862224" cy="4609597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1417045" y="3980334"/>
              <a:ext cx="10216" cy="0"/>
            </a:xfrm>
            <a:prstGeom prst="line">
              <a:avLst/>
            </a:prstGeom>
            <a:ln w="38100">
              <a:solidFill>
                <a:srgbClr val="CC339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flipV="1">
              <a:off x="2057343" y="2502864"/>
              <a:ext cx="609645" cy="2607"/>
            </a:xfrm>
            <a:prstGeom prst="straightConnector1">
              <a:avLst/>
            </a:prstGeom>
            <a:ln w="12700" cmpd="sng">
              <a:solidFill>
                <a:srgbClr val="CC0066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887" name="TextBox 25"/>
            <p:cNvSpPr txBox="1">
              <a:spLocks noChangeArrowheads="1"/>
            </p:cNvSpPr>
            <p:nvPr/>
          </p:nvSpPr>
          <p:spPr bwMode="auto">
            <a:xfrm>
              <a:off x="-929581" y="-220159"/>
              <a:ext cx="3698744" cy="470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00794" tIns="50397" rIns="100794" bIns="50397">
              <a:spAutoFit/>
            </a:bodyPr>
            <a:lstStyle>
              <a:lvl1pPr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 i="1">
                  <a:solidFill>
                    <a:srgbClr val="1119FF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n-US" sz="1200" dirty="0">
                  <a:solidFill>
                    <a:srgbClr val="CC0066"/>
                  </a:solidFill>
                  <a:latin typeface="Comic Sans MS" charset="0"/>
                </a:rPr>
                <a:t>Lever arm - trigger</a:t>
              </a:r>
            </a:p>
          </p:txBody>
        </p:sp>
        <p:pic>
          <p:nvPicPr>
            <p:cNvPr id="79888" name="Picture 27" descr="rings.pn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536659" y="920135"/>
              <a:ext cx="4191000" cy="27476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Slide Number Placeholder 3"/>
          <p:cNvSpPr txBox="1">
            <a:spLocks/>
          </p:cNvSpPr>
          <p:nvPr/>
        </p:nvSpPr>
        <p:spPr>
          <a:xfrm>
            <a:off x="8396288" y="6492240"/>
            <a:ext cx="747712" cy="3657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C27BE154-88E5-4DE5-BFE5-F4915B9AAB62}" type="slidenum">
              <a:rPr lang="en-US" sz="1400">
                <a:solidFill>
                  <a:schemeClr val="accent2"/>
                </a:solidFill>
              </a:rPr>
              <a:pPr algn="r"/>
              <a:t>32</a:t>
            </a:fld>
            <a:endParaRPr lang="en-US" sz="1400" dirty="0">
              <a:solidFill>
                <a:schemeClr val="accent2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15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3000" dirty="0" smtClean="0"/>
              <a:t>First Iteration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 smtClean="0"/>
              <a:t>The U. </a:t>
            </a:r>
            <a:r>
              <a:rPr lang="en-US" b="1" dirty="0" err="1" smtClean="0"/>
              <a:t>Va</a:t>
            </a:r>
            <a:r>
              <a:rPr lang="en-US" b="1" dirty="0" smtClean="0"/>
              <a:t> group</a:t>
            </a:r>
            <a:r>
              <a:rPr lang="en-US" dirty="0" smtClean="0"/>
              <a:t> has assembled and tested a </a:t>
            </a:r>
            <a:r>
              <a:rPr lang="en-US" u="sng" dirty="0" smtClean="0"/>
              <a:t>1-m long triple-GEM detector</a:t>
            </a:r>
            <a:r>
              <a:rPr lang="en-US" dirty="0" smtClean="0"/>
              <a:t> equipped with 2D stereo angle (U-V) strips.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/>
              <a:t>Assembly method: </a:t>
            </a:r>
            <a:r>
              <a:rPr lang="en-US" b="1" dirty="0" smtClean="0"/>
              <a:t>glue foils to frames that are held together to with screws</a:t>
            </a:r>
            <a:r>
              <a:rPr lang="en-US" dirty="0" smtClean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smtClean="0">
                <a:solidFill>
                  <a:srgbClr val="0000CC"/>
                </a:solidFill>
              </a:rPr>
              <a:t>Resolutions of 60 </a:t>
            </a:r>
            <a:r>
              <a:rPr lang="en-US" dirty="0" err="1" smtClean="0">
                <a:solidFill>
                  <a:srgbClr val="0000CC"/>
                </a:solidFill>
              </a:rPr>
              <a:t>urad</a:t>
            </a:r>
            <a:r>
              <a:rPr lang="en-US" dirty="0" smtClean="0">
                <a:solidFill>
                  <a:srgbClr val="0000CC"/>
                </a:solidFill>
              </a:rPr>
              <a:t> in azimuthal direction and better than 550 um in radial direction are achieved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6189133" y="6209441"/>
            <a:ext cx="3131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Ref.: NIM A 808 (2016) 83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69" y="2716240"/>
            <a:ext cx="8232063" cy="335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49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GEM foil scanning (Temple)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1" y="105033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Scanned 40 cm × 40 cm GEM foils from commercial supplier and small CERN foils with an automated CCD camera setup. Currently upgrading CCD scanner so that large GEM foils can also be scanned.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84659" y="4566868"/>
            <a:ext cx="260758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NIM A 617 (2010) 196-198 </a:t>
            </a:r>
            <a:endParaRPr lang="en-US" sz="16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87" y="2003707"/>
            <a:ext cx="2514965" cy="20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16" y="1695408"/>
            <a:ext cx="2438401" cy="250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6484659" y="5148131"/>
            <a:ext cx="2607582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/>
              <a:t>NIM A </a:t>
            </a:r>
            <a:r>
              <a:rPr lang="en-US" altLang="zh-CN" sz="1600" dirty="0"/>
              <a:t>802 (2015) 10-15</a:t>
            </a:r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6080" r="66218"/>
          <a:stretch/>
        </p:blipFill>
        <p:spPr>
          <a:xfrm>
            <a:off x="809961" y="3976924"/>
            <a:ext cx="2685619" cy="271385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66327" t="16287"/>
          <a:stretch/>
        </p:blipFill>
        <p:spPr>
          <a:xfrm>
            <a:off x="3673380" y="2834999"/>
            <a:ext cx="2743635" cy="27745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5580" y="5934815"/>
            <a:ext cx="4493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Example: Inner hole diameter distributions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068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3200" dirty="0"/>
              <a:t>STAR FGT Quarter Section</a:t>
            </a:r>
          </a:p>
        </p:txBody>
      </p:sp>
      <p:grpSp>
        <p:nvGrpSpPr>
          <p:cNvPr id="4" name="Group 375"/>
          <p:cNvGrpSpPr/>
          <p:nvPr/>
        </p:nvGrpSpPr>
        <p:grpSpPr>
          <a:xfrm>
            <a:off x="192603" y="1144875"/>
            <a:ext cx="8951397" cy="5676795"/>
            <a:chOff x="0" y="0"/>
            <a:chExt cx="9588500" cy="5823553"/>
          </a:xfrm>
        </p:grpSpPr>
        <p:grpSp>
          <p:nvGrpSpPr>
            <p:cNvPr id="5" name="Group 371"/>
            <p:cNvGrpSpPr/>
            <p:nvPr/>
          </p:nvGrpSpPr>
          <p:grpSpPr>
            <a:xfrm>
              <a:off x="0" y="0"/>
              <a:ext cx="9588500" cy="5823554"/>
              <a:chOff x="0" y="0"/>
              <a:chExt cx="9588499" cy="5823553"/>
            </a:xfrm>
          </p:grpSpPr>
          <p:pic>
            <p:nvPicPr>
              <p:cNvPr id="9" name="GEM quad xplod.png"/>
              <p:cNvPicPr/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2761640" y="257747"/>
                <a:ext cx="5258954" cy="530884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10" name="Shape 346"/>
              <p:cNvSpPr/>
              <p:nvPr/>
            </p:nvSpPr>
            <p:spPr>
              <a:xfrm>
                <a:off x="6284773" y="4008907"/>
                <a:ext cx="1957191" cy="113246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1" name="Shape 347"/>
              <p:cNvSpPr/>
              <p:nvPr/>
            </p:nvSpPr>
            <p:spPr>
              <a:xfrm>
                <a:off x="8229600" y="5137753"/>
                <a:ext cx="1358900" cy="635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HV layer</a:t>
                </a:r>
              </a:p>
            </p:txBody>
          </p:sp>
          <p:grpSp>
            <p:nvGrpSpPr>
              <p:cNvPr id="12" name="Group 352"/>
              <p:cNvGrpSpPr/>
              <p:nvPr/>
            </p:nvGrpSpPr>
            <p:grpSpPr>
              <a:xfrm>
                <a:off x="0" y="3364224"/>
                <a:ext cx="2760489" cy="1519530"/>
                <a:chOff x="0" y="0"/>
                <a:chExt cx="2760488" cy="1519528"/>
              </a:xfrm>
            </p:grpSpPr>
            <p:sp>
              <p:nvSpPr>
                <p:cNvPr id="31" name="Shape 348"/>
                <p:cNvSpPr/>
                <p:nvPr/>
              </p:nvSpPr>
              <p:spPr>
                <a:xfrm flipH="1">
                  <a:off x="762000" y="0"/>
                  <a:ext cx="1996657" cy="1015471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round/>
                  <a:headEnd type="arrow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defTabSz="457200">
                    <a:defRPr sz="1200">
                      <a:solidFill>
                        <a:srgbClr val="000000"/>
                      </a:solidFill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2" name="Shape 349"/>
                <p:cNvSpPr/>
                <p:nvPr/>
              </p:nvSpPr>
              <p:spPr>
                <a:xfrm flipH="1">
                  <a:off x="764710" y="306001"/>
                  <a:ext cx="1995779" cy="703735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round/>
                  <a:headEnd type="arrow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defTabSz="457200">
                    <a:defRPr sz="1200">
                      <a:solidFill>
                        <a:srgbClr val="000000"/>
                      </a:solidFill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3" name="Shape 350"/>
                <p:cNvSpPr/>
                <p:nvPr/>
              </p:nvSpPr>
              <p:spPr>
                <a:xfrm flipH="1">
                  <a:off x="763178" y="562138"/>
                  <a:ext cx="1992365" cy="447213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round/>
                  <a:headEnd type="arrow" w="med" len="med"/>
                </a:ln>
                <a:effectLst/>
              </p:spPr>
              <p:txBody>
                <a:bodyPr wrap="square" lIns="0" tIns="0" rIns="0" bIns="0" numCol="1" anchor="t">
                  <a:noAutofit/>
                </a:bodyPr>
                <a:lstStyle/>
                <a:p>
                  <a:pPr marL="0" marR="0" lvl="0" defTabSz="457200">
                    <a:defRPr sz="1200">
                      <a:solidFill>
                        <a:srgbClr val="000000"/>
                      </a:solidFill>
                      <a:uFillTx/>
                      <a:latin typeface="Helvetica"/>
                      <a:ea typeface="Helvetica"/>
                      <a:cs typeface="Helvetica"/>
                      <a:sym typeface="Helvetica"/>
                    </a:defRPr>
                  </a:pPr>
                  <a:endParaRPr/>
                </a:p>
              </p:txBody>
            </p:sp>
            <p:sp>
              <p:nvSpPr>
                <p:cNvPr id="34" name="Shape 351"/>
                <p:cNvSpPr/>
                <p:nvPr/>
              </p:nvSpPr>
              <p:spPr>
                <a:xfrm>
                  <a:off x="0" y="1100428"/>
                  <a:ext cx="1941548" cy="41910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="" val="1"/>
                  </a:ext>
                </a:extLst>
              </p:spPr>
              <p:txBody>
                <a:bodyPr wrap="none" lIns="50800" tIns="50800" rIns="50800" bIns="50800" numCol="1" anchor="ctr">
                  <a:spAutoFit/>
                </a:bodyPr>
                <a:lstStyle>
                  <a:lvl1pPr>
                    <a:defRPr sz="1800"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  <a:latin typeface="+mn-lt"/>
                      <a:ea typeface="+mn-ea"/>
                      <a:cs typeface="+mn-cs"/>
                      <a:sym typeface="Comic Sans MS"/>
                    </a:defRPr>
                  </a:lvl1pPr>
                </a:lstStyle>
                <a:p>
                  <a:pPr lvl="0">
                    <a:defRPr>
                      <a:solidFill>
                        <a:srgbClr val="000000"/>
                      </a:solidFill>
                      <a:uFillTx/>
                    </a:defRPr>
                  </a:pPr>
                  <a:r>
                    <a:rPr>
                      <a:solidFill>
                        <a:srgbClr val="FF2600"/>
                      </a:solidFill>
                      <a:uFill>
                        <a:solidFill>
                          <a:srgbClr val="FF2600"/>
                        </a:solidFill>
                      </a:uFill>
                    </a:rPr>
                    <a:t>GEM layers (1-3)</a:t>
                  </a:r>
                </a:p>
              </p:txBody>
            </p:sp>
          </p:grpSp>
          <p:sp>
            <p:nvSpPr>
              <p:cNvPr id="13" name="Shape 353"/>
              <p:cNvSpPr/>
              <p:nvPr/>
            </p:nvSpPr>
            <p:spPr>
              <a:xfrm>
                <a:off x="6152771" y="2779674"/>
                <a:ext cx="2089193" cy="590425"/>
              </a:xfrm>
              <a:prstGeom prst="line">
                <a:avLst/>
              </a:prstGeom>
              <a:noFill/>
              <a:ln w="25400" cap="flat">
                <a:solidFill>
                  <a:srgbClr val="FF26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4" name="Shape 354"/>
              <p:cNvSpPr/>
              <p:nvPr/>
            </p:nvSpPr>
            <p:spPr>
              <a:xfrm>
                <a:off x="8229600" y="3156553"/>
                <a:ext cx="1358900" cy="749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800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  <a:uFillTx/>
                  </a:defRPr>
                </a:pPr>
                <a:r>
                  <a:rPr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</a:rPr>
                  <a:t>2D readout board</a:t>
                </a:r>
              </a:p>
            </p:txBody>
          </p:sp>
          <p:sp>
            <p:nvSpPr>
              <p:cNvPr id="15" name="Shape 355"/>
              <p:cNvSpPr/>
              <p:nvPr/>
            </p:nvSpPr>
            <p:spPr>
              <a:xfrm flipH="1" flipV="1">
                <a:off x="2026436" y="761432"/>
                <a:ext cx="1053010" cy="186665"/>
              </a:xfrm>
              <a:prstGeom prst="line">
                <a:avLst/>
              </a:prstGeom>
              <a:noFill/>
              <a:ln w="25400" cap="flat">
                <a:solidFill>
                  <a:srgbClr val="FF26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6" name="Shape 356"/>
              <p:cNvSpPr/>
              <p:nvPr/>
            </p:nvSpPr>
            <p:spPr>
              <a:xfrm>
                <a:off x="266700" y="387953"/>
                <a:ext cx="1651000" cy="889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800"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>
                    <a:solidFill>
                      <a:srgbClr val="000000"/>
                    </a:solidFill>
                    <a:uFillTx/>
                  </a:defRPr>
                </a:pPr>
                <a:r>
                  <a:rPr>
                    <a:solidFill>
                      <a:srgbClr val="FF2600"/>
                    </a:solidFill>
                    <a:uFill>
                      <a:solidFill>
                        <a:srgbClr val="FF2600"/>
                      </a:solidFill>
                    </a:uFill>
                  </a:rPr>
                  <a:t>Readout module</a:t>
                </a:r>
              </a:p>
            </p:txBody>
          </p:sp>
          <p:sp>
            <p:nvSpPr>
              <p:cNvPr id="17" name="Shape 357"/>
              <p:cNvSpPr/>
              <p:nvPr/>
            </p:nvSpPr>
            <p:spPr>
              <a:xfrm flipH="1" flipV="1">
                <a:off x="2032000" y="762603"/>
                <a:ext cx="726421" cy="631079"/>
              </a:xfrm>
              <a:prstGeom prst="line">
                <a:avLst/>
              </a:prstGeom>
              <a:noFill/>
              <a:ln w="25400" cap="flat">
                <a:solidFill>
                  <a:srgbClr val="FF26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18" name="Shape 358"/>
              <p:cNvSpPr/>
              <p:nvPr/>
            </p:nvSpPr>
            <p:spPr>
              <a:xfrm>
                <a:off x="6527800" y="705453"/>
                <a:ext cx="1219200" cy="4064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APV chip</a:t>
                </a:r>
              </a:p>
            </p:txBody>
          </p:sp>
          <p:pic>
            <p:nvPicPr>
              <p:cNvPr id="19" name="image.png"/>
              <p:cNvPicPr/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6750991" y="0"/>
                <a:ext cx="759766" cy="711200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20" name="Shape 360"/>
              <p:cNvSpPr/>
              <p:nvPr/>
            </p:nvSpPr>
            <p:spPr>
              <a:xfrm flipV="1">
                <a:off x="5391435" y="342371"/>
                <a:ext cx="1286425" cy="11774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1" name="Shape 361"/>
              <p:cNvSpPr/>
              <p:nvPr/>
            </p:nvSpPr>
            <p:spPr>
              <a:xfrm>
                <a:off x="8229600" y="2331053"/>
                <a:ext cx="1358900" cy="4318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HV board</a:t>
                </a:r>
              </a:p>
            </p:txBody>
          </p:sp>
          <p:sp>
            <p:nvSpPr>
              <p:cNvPr id="22" name="Shape 362"/>
              <p:cNvSpPr/>
              <p:nvPr/>
            </p:nvSpPr>
            <p:spPr>
              <a:xfrm>
                <a:off x="5734366" y="2037122"/>
                <a:ext cx="2522737" cy="439770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3" name="Shape 363"/>
              <p:cNvSpPr/>
              <p:nvPr/>
            </p:nvSpPr>
            <p:spPr>
              <a:xfrm>
                <a:off x="5090831" y="3178501"/>
                <a:ext cx="3166272" cy="1281611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4" name="Shape 364"/>
              <p:cNvSpPr/>
              <p:nvPr/>
            </p:nvSpPr>
            <p:spPr>
              <a:xfrm>
                <a:off x="8229600" y="4375753"/>
                <a:ext cx="1358900" cy="749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Interconnect board</a:t>
                </a:r>
              </a:p>
            </p:txBody>
          </p:sp>
          <p:sp>
            <p:nvSpPr>
              <p:cNvPr id="25" name="Shape 365"/>
              <p:cNvSpPr/>
              <p:nvPr/>
            </p:nvSpPr>
            <p:spPr>
              <a:xfrm>
                <a:off x="520700" y="1899253"/>
                <a:ext cx="1358900" cy="7493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Terminator board</a:t>
                </a:r>
              </a:p>
            </p:txBody>
          </p:sp>
          <p:sp>
            <p:nvSpPr>
              <p:cNvPr id="26" name="Shape 366"/>
              <p:cNvSpPr/>
              <p:nvPr/>
            </p:nvSpPr>
            <p:spPr>
              <a:xfrm flipH="1">
                <a:off x="1733780" y="1688087"/>
                <a:ext cx="936847" cy="58130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7" name="Shape 367"/>
              <p:cNvSpPr/>
              <p:nvPr/>
            </p:nvSpPr>
            <p:spPr>
              <a:xfrm>
                <a:off x="5600700" y="5188553"/>
                <a:ext cx="1358900" cy="635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Pressure volume</a:t>
                </a:r>
              </a:p>
            </p:txBody>
          </p:sp>
          <p:sp>
            <p:nvSpPr>
              <p:cNvPr id="28" name="Shape 368"/>
              <p:cNvSpPr/>
              <p:nvPr/>
            </p:nvSpPr>
            <p:spPr>
              <a:xfrm>
                <a:off x="5687547" y="4758631"/>
                <a:ext cx="465225" cy="443295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  <p:sp>
            <p:nvSpPr>
              <p:cNvPr id="29" name="Shape 369"/>
              <p:cNvSpPr/>
              <p:nvPr/>
            </p:nvSpPr>
            <p:spPr>
              <a:xfrm>
                <a:off x="8229600" y="908653"/>
                <a:ext cx="1358900" cy="635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Pressure volume</a:t>
                </a:r>
              </a:p>
            </p:txBody>
          </p:sp>
          <p:sp>
            <p:nvSpPr>
              <p:cNvPr id="30" name="Shape 370"/>
              <p:cNvSpPr/>
              <p:nvPr/>
            </p:nvSpPr>
            <p:spPr>
              <a:xfrm flipV="1">
                <a:off x="6283040" y="1220350"/>
                <a:ext cx="1958924" cy="83885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  <p:grpSp>
          <p:nvGrpSpPr>
            <p:cNvPr id="6" name="Group 374"/>
            <p:cNvGrpSpPr/>
            <p:nvPr/>
          </p:nvGrpSpPr>
          <p:grpSpPr>
            <a:xfrm>
              <a:off x="5600700" y="4581223"/>
              <a:ext cx="1358900" cy="1242331"/>
              <a:chOff x="0" y="0"/>
              <a:chExt cx="1358900" cy="1242329"/>
            </a:xfrm>
          </p:grpSpPr>
          <p:sp>
            <p:nvSpPr>
              <p:cNvPr id="7" name="Shape 372"/>
              <p:cNvSpPr/>
              <p:nvPr/>
            </p:nvSpPr>
            <p:spPr>
              <a:xfrm>
                <a:off x="0" y="607329"/>
                <a:ext cx="1358900" cy="6350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0" tIns="0" rIns="0" bIns="0" numCol="1" anchor="t">
                <a:noAutofit/>
              </a:bodyPr>
              <a:lstStyle>
                <a:lvl1pPr marL="0" algn="ctr">
                  <a:lnSpc>
                    <a:spcPct val="120000"/>
                  </a:lnSpc>
                  <a:spcBef>
                    <a:spcPts val="1100"/>
                  </a:spcBef>
                  <a:buClr>
                    <a:srgbClr val="000000"/>
                  </a:buClr>
                  <a:buFont typeface="Wingdings"/>
                  <a:defRPr sz="1400">
                    <a:solidFill>
                      <a:srgbClr val="000000"/>
                    </a:solidFill>
                    <a:uFill>
                      <a:solidFill>
                        <a:srgbClr val="000000"/>
                      </a:solidFill>
                    </a:uFill>
                    <a:latin typeface="+mn-lt"/>
                    <a:ea typeface="+mn-ea"/>
                    <a:cs typeface="+mn-cs"/>
                    <a:sym typeface="Comic Sans MS"/>
                  </a:defRPr>
                </a:lvl1pPr>
              </a:lstStyle>
              <a:p>
                <a:pPr lvl="0">
                  <a:defRPr sz="1800">
                    <a:uFillTx/>
                  </a:defRPr>
                </a:pPr>
                <a:r>
                  <a:rPr sz="1400">
                    <a:uFill>
                      <a:solidFill/>
                    </a:uFill>
                  </a:rPr>
                  <a:t>Pressure volume</a:t>
                </a:r>
              </a:p>
            </p:txBody>
          </p:sp>
          <p:sp>
            <p:nvSpPr>
              <p:cNvPr id="8" name="Shape 373"/>
              <p:cNvSpPr/>
              <p:nvPr/>
            </p:nvSpPr>
            <p:spPr>
              <a:xfrm>
                <a:off x="82760" y="0"/>
                <a:ext cx="469312" cy="620703"/>
              </a:xfrm>
              <a:prstGeom prst="line">
                <a:avLst/>
              </a:prstGeom>
              <a:noFill/>
              <a:ln w="25400" cap="flat">
                <a:solidFill>
                  <a:srgbClr val="000000"/>
                </a:solidFill>
                <a:prstDash val="solid"/>
                <a:round/>
                <a:headEnd type="arrow" w="med" len="med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marL="0" marR="0" lvl="0" defTabSz="457200">
                  <a:defRPr sz="1200">
                    <a:solidFill>
                      <a:srgbClr val="000000"/>
                    </a:solidFill>
                    <a:uFillTx/>
                    <a:latin typeface="Helvetica"/>
                    <a:ea typeface="Helvetica"/>
                    <a:cs typeface="Helvetica"/>
                    <a:sym typeface="Helvetica"/>
                  </a:defRPr>
                </a:pPr>
                <a:endParaRPr/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32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dvAuto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 descr="old-style-zigzag-with-cloud-400um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1" y="3889963"/>
            <a:ext cx="2667000" cy="2587037"/>
          </a:xfrm>
          <a:prstGeom prst="rect">
            <a:avLst/>
          </a:prstGeom>
        </p:spPr>
      </p:pic>
      <p:pic>
        <p:nvPicPr>
          <p:cNvPr id="55" name="Picture 54" descr="fit-like-zigzag-model-with-cloud-400um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1676400"/>
            <a:ext cx="2667001" cy="2587038"/>
          </a:xfrm>
          <a:prstGeom prst="rect">
            <a:avLst/>
          </a:prstGeom>
        </p:spPr>
      </p:pic>
      <p:pic>
        <p:nvPicPr>
          <p:cNvPr id="53" name="Picture 52" descr="fit-like-zigzag-resolution-400um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2" t="3689"/>
          <a:stretch/>
        </p:blipFill>
        <p:spPr>
          <a:xfrm>
            <a:off x="4191001" y="1524000"/>
            <a:ext cx="4419600" cy="2535382"/>
          </a:xfrm>
          <a:prstGeom prst="rect">
            <a:avLst/>
          </a:prstGeom>
        </p:spPr>
      </p:pic>
      <p:pic>
        <p:nvPicPr>
          <p:cNvPr id="36" name="Picture 35" descr="zero-degree-diamond-band-resolution-200um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9" t="1429" b="-1"/>
          <a:stretch/>
        </p:blipFill>
        <p:spPr>
          <a:xfrm>
            <a:off x="4191001" y="4059382"/>
            <a:ext cx="4495799" cy="25700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0" y="914400"/>
            <a:ext cx="8991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-&gt; Type A has been tested in our previous prototype (</a:t>
            </a:r>
            <a:r>
              <a:rPr lang="en-US" sz="1600" dirty="0"/>
              <a:t>arXiv:1508.07046</a:t>
            </a:r>
            <a:r>
              <a:rPr lang="en-US" sz="1600" dirty="0" smtClean="0"/>
              <a:t>), </a:t>
            </a:r>
            <a:r>
              <a:rPr lang="en-US" sz="1600" dirty="0" smtClean="0">
                <a:solidFill>
                  <a:srgbClr val="0000CC"/>
                </a:solidFill>
              </a:rPr>
              <a:t>type B will be chosen </a:t>
            </a:r>
            <a:r>
              <a:rPr lang="en-US" sz="1600" dirty="0" smtClean="0"/>
              <a:t>for the next prototype. The reason is: </a:t>
            </a:r>
            <a:r>
              <a:rPr lang="en-US" sz="1600" b="1" u="sng" dirty="0" smtClean="0"/>
              <a:t>type B design gives better charge sharing and shows less non-linear response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066800" y="1676400"/>
            <a:ext cx="0" cy="4572000"/>
          </a:xfrm>
          <a:prstGeom prst="line">
            <a:avLst/>
          </a:prstGeom>
          <a:ln w="2222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600200" y="1752600"/>
            <a:ext cx="0" cy="4495800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133600" y="1676400"/>
            <a:ext cx="0" cy="4572000"/>
          </a:xfrm>
          <a:prstGeom prst="line">
            <a:avLst/>
          </a:prstGeom>
          <a:ln w="22225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2667000" y="1752600"/>
            <a:ext cx="0" cy="4495800"/>
          </a:xfrm>
          <a:prstGeom prst="line">
            <a:avLst/>
          </a:prstGeom>
          <a:ln w="22225">
            <a:solidFill>
              <a:srgbClr val="0000C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-609600" y="6474023"/>
            <a:ext cx="6934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CC"/>
                </a:solidFill>
              </a:rPr>
              <a:t>Simple model simulation results (courtesy of Alexander Kiselev, BNL)</a:t>
            </a:r>
            <a:endParaRPr lang="en-US" sz="1400" dirty="0">
              <a:solidFill>
                <a:srgbClr val="0000CC"/>
              </a:solidFill>
            </a:endParaRPr>
          </a:p>
        </p:txBody>
      </p:sp>
      <p:sp>
        <p:nvSpPr>
          <p:cNvPr id="48" name="Right Arrow 47"/>
          <p:cNvSpPr/>
          <p:nvPr/>
        </p:nvSpPr>
        <p:spPr>
          <a:xfrm>
            <a:off x="3886200" y="2781300"/>
            <a:ext cx="457200" cy="133350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>
            <a:off x="3886200" y="5143500"/>
            <a:ext cx="457200" cy="95250"/>
          </a:xfrm>
          <a:prstGeom prst="right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2600" dirty="0" smtClean="0"/>
              <a:t>Readout design at FIT</a:t>
            </a:r>
            <a:r>
              <a:rPr lang="en-US" sz="2600" dirty="0"/>
              <a:t> group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en-US" sz="2600" dirty="0" smtClean="0"/>
              <a:t>zigzag strips</a:t>
            </a:r>
            <a:endParaRPr lang="en-US" sz="2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05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 smtClean="0"/>
              <a:t>Readout design at FIT</a:t>
            </a:r>
            <a:r>
              <a:rPr lang="en-US" sz="2600" dirty="0"/>
              <a:t> group</a:t>
            </a:r>
            <a:r>
              <a:rPr lang="en-US" sz="2600" dirty="0" smtClean="0"/>
              <a:t> </a:t>
            </a:r>
            <a:br>
              <a:rPr lang="en-US" sz="2600" dirty="0" smtClean="0"/>
            </a:br>
            <a:r>
              <a:rPr lang="en-US" sz="2600" dirty="0" smtClean="0"/>
              <a:t>zigzag strips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2"/>
          <a:stretch/>
        </p:blipFill>
        <p:spPr bwMode="auto">
          <a:xfrm rot="16200000">
            <a:off x="2390007" y="-200793"/>
            <a:ext cx="3981453" cy="754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85800" y="2221468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Type A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629400" y="2221468"/>
            <a:ext cx="1066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Type B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370093" y="914400"/>
            <a:ext cx="1278107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Strip center</a:t>
            </a:r>
            <a:endParaRPr lang="en-US" dirty="0"/>
          </a:p>
        </p:txBody>
      </p:sp>
      <p:cxnSp>
        <p:nvCxnSpPr>
          <p:cNvPr id="11" name="Straight Arrow Connector 10"/>
          <p:cNvCxnSpPr>
            <a:endCxn id="10" idx="1"/>
          </p:cNvCxnSpPr>
          <p:nvPr/>
        </p:nvCxnSpPr>
        <p:spPr>
          <a:xfrm flipV="1">
            <a:off x="2536472" y="1099066"/>
            <a:ext cx="833621" cy="5773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10" idx="3"/>
          </p:cNvCxnSpPr>
          <p:nvPr/>
        </p:nvCxnSpPr>
        <p:spPr>
          <a:xfrm flipH="1" flipV="1">
            <a:off x="4648200" y="1099066"/>
            <a:ext cx="1031189" cy="50113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656093" y="914400"/>
            <a:ext cx="2497307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Neighbor strip centers</a:t>
            </a:r>
            <a:endParaRPr lang="en-US" dirty="0"/>
          </a:p>
        </p:txBody>
      </p:sp>
      <p:cxnSp>
        <p:nvCxnSpPr>
          <p:cNvPr id="14" name="Straight Arrow Connector 13"/>
          <p:cNvCxnSpPr>
            <a:endCxn id="13" idx="1"/>
          </p:cNvCxnSpPr>
          <p:nvPr/>
        </p:nvCxnSpPr>
        <p:spPr>
          <a:xfrm flipV="1">
            <a:off x="4724400" y="1099066"/>
            <a:ext cx="931693" cy="48208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 rot="19101278">
            <a:off x="5396636" y="4258262"/>
            <a:ext cx="1175209" cy="1351748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848600" y="4264223"/>
            <a:ext cx="1143000" cy="5232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Angle pitch:  </a:t>
            </a:r>
            <a:r>
              <a:rPr lang="el-GR" sz="1400" dirty="0" smtClean="0">
                <a:solidFill>
                  <a:srgbClr val="FF0000"/>
                </a:solidFill>
              </a:rPr>
              <a:t>α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8" name="Arc 17"/>
          <p:cNvSpPr/>
          <p:nvPr/>
        </p:nvSpPr>
        <p:spPr>
          <a:xfrm rot="19101278">
            <a:off x="1482252" y="4310071"/>
            <a:ext cx="1302696" cy="1287145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762001" y="1078468"/>
            <a:ext cx="1828800" cy="369332"/>
          </a:xfrm>
          <a:prstGeom prst="rect">
            <a:avLst/>
          </a:prstGeom>
          <a:noFill/>
          <a:ln>
            <a:solidFill>
              <a:schemeClr val="accent1">
                <a:shade val="95000"/>
                <a:satMod val="10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Reference lines</a:t>
            </a:r>
            <a:endParaRPr lang="en-US" dirty="0"/>
          </a:p>
        </p:txBody>
      </p:sp>
      <p:cxnSp>
        <p:nvCxnSpPr>
          <p:cNvPr id="20" name="Straight Arrow Connector 19"/>
          <p:cNvCxnSpPr>
            <a:endCxn id="19" idx="2"/>
          </p:cNvCxnSpPr>
          <p:nvPr/>
        </p:nvCxnSpPr>
        <p:spPr>
          <a:xfrm flipH="1" flipV="1">
            <a:off x="1676401" y="1447800"/>
            <a:ext cx="533402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9" idx="3"/>
          </p:cNvCxnSpPr>
          <p:nvPr/>
        </p:nvCxnSpPr>
        <p:spPr>
          <a:xfrm flipH="1" flipV="1">
            <a:off x="2590801" y="1263134"/>
            <a:ext cx="2505208" cy="6418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536472" y="1485900"/>
            <a:ext cx="422971" cy="19049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c 23"/>
          <p:cNvSpPr/>
          <p:nvPr/>
        </p:nvSpPr>
        <p:spPr>
          <a:xfrm rot="19101278">
            <a:off x="5429878" y="4524959"/>
            <a:ext cx="499022" cy="478349"/>
          </a:xfrm>
          <a:prstGeom prst="arc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7907649" y="5102423"/>
            <a:ext cx="1083951" cy="30777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F*</a:t>
            </a:r>
            <a:r>
              <a:rPr lang="el-GR" sz="1400" dirty="0" smtClean="0">
                <a:solidFill>
                  <a:srgbClr val="FF0000"/>
                </a:solidFill>
              </a:rPr>
              <a:t>α</a:t>
            </a:r>
            <a:r>
              <a:rPr lang="en-US" sz="1400" dirty="0" smtClean="0">
                <a:solidFill>
                  <a:srgbClr val="FF0000"/>
                </a:solidFill>
              </a:rPr>
              <a:t>, 0&lt;F&lt;1</a:t>
            </a:r>
            <a:endParaRPr lang="en-US" sz="1400" dirty="0">
              <a:solidFill>
                <a:srgbClr val="FF0000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017571" y="4572000"/>
            <a:ext cx="1890078" cy="68431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429000" y="4126468"/>
            <a:ext cx="0" cy="75033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657600" y="4355068"/>
            <a:ext cx="8102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Start R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429000" y="3733800"/>
            <a:ext cx="0" cy="381001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657600" y="3745468"/>
            <a:ext cx="761491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R step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541020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-&gt; </a:t>
            </a:r>
            <a:r>
              <a:rPr lang="en-US" b="1" dirty="0" smtClean="0"/>
              <a:t>Four parameters </a:t>
            </a:r>
            <a:r>
              <a:rPr lang="en-US" dirty="0" smtClean="0"/>
              <a:t>to construct a zigzag strip:</a:t>
            </a:r>
            <a:r>
              <a:rPr lang="en-US" dirty="0" smtClean="0">
                <a:solidFill>
                  <a:srgbClr val="0000CC"/>
                </a:solidFill>
              </a:rPr>
              <a:t> </a:t>
            </a:r>
            <a:r>
              <a:rPr lang="el-GR" dirty="0" smtClean="0">
                <a:solidFill>
                  <a:srgbClr val="0000CC"/>
                </a:solidFill>
              </a:rPr>
              <a:t>α</a:t>
            </a:r>
            <a:r>
              <a:rPr lang="en-US" dirty="0" smtClean="0">
                <a:solidFill>
                  <a:srgbClr val="0000CC"/>
                </a:solidFill>
              </a:rPr>
              <a:t>, F, </a:t>
            </a:r>
            <a:r>
              <a:rPr lang="en-US" dirty="0" err="1" smtClean="0">
                <a:solidFill>
                  <a:srgbClr val="0000CC"/>
                </a:solidFill>
              </a:rPr>
              <a:t>startR</a:t>
            </a:r>
            <a:r>
              <a:rPr lang="en-US" dirty="0" smtClean="0">
                <a:solidFill>
                  <a:srgbClr val="0000CC"/>
                </a:solidFill>
              </a:rPr>
              <a:t>, </a:t>
            </a:r>
            <a:r>
              <a:rPr lang="en-US" dirty="0" err="1" smtClean="0">
                <a:solidFill>
                  <a:srgbClr val="0000CC"/>
                </a:solidFill>
              </a:rPr>
              <a:t>stepR</a:t>
            </a:r>
            <a:r>
              <a:rPr lang="en-US" dirty="0" smtClean="0"/>
              <a:t>. </a:t>
            </a:r>
          </a:p>
          <a:p>
            <a:r>
              <a:rPr lang="en-US" dirty="0" smtClean="0"/>
              <a:t>-&gt; Two types of zigzag structure can be made: (1) type A, a zigzag strip not exceeding the </a:t>
            </a:r>
            <a:r>
              <a:rPr lang="en-US" u="sng" dirty="0" smtClean="0"/>
              <a:t>two reference lines</a:t>
            </a:r>
            <a:r>
              <a:rPr lang="en-US" dirty="0"/>
              <a:t>;</a:t>
            </a:r>
            <a:r>
              <a:rPr lang="en-US" dirty="0" smtClean="0"/>
              <a:t> (2) type B, a zigzag strip covers </a:t>
            </a:r>
            <a:r>
              <a:rPr lang="en-US" u="sng" dirty="0" smtClean="0"/>
              <a:t>centers of the two neighbor strips</a:t>
            </a:r>
            <a:r>
              <a:rPr lang="en-US" dirty="0" smtClean="0"/>
              <a:t>.</a:t>
            </a:r>
            <a:endParaRPr lang="en-US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247701" y="4412890"/>
            <a:ext cx="1600899" cy="887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7918134" y="2784234"/>
            <a:ext cx="179222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Figure by A. </a:t>
            </a:r>
            <a:r>
              <a:rPr lang="en-US" sz="1600" dirty="0" err="1" smtClean="0"/>
              <a:t>Ataei</a:t>
            </a:r>
            <a:endParaRPr lang="en-US" sz="1600" dirty="0"/>
          </a:p>
        </p:txBody>
      </p:sp>
      <p:cxnSp>
        <p:nvCxnSpPr>
          <p:cNvPr id="61" name="Straight Arrow Connector 60"/>
          <p:cNvCxnSpPr>
            <a:endCxn id="13" idx="2"/>
          </p:cNvCxnSpPr>
          <p:nvPr/>
        </p:nvCxnSpPr>
        <p:spPr>
          <a:xfrm flipV="1">
            <a:off x="6791211" y="1283732"/>
            <a:ext cx="113536" cy="39266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874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2"/>
          <a:stretch/>
        </p:blipFill>
        <p:spPr bwMode="auto">
          <a:xfrm rot="16200000">
            <a:off x="2707239" y="866772"/>
            <a:ext cx="3676655" cy="58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3067" y="534566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(arbitrary unit)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746535" y="3474263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 (arbitrary unit)</a:t>
            </a:r>
            <a:endParaRPr lang="en-US" dirty="0"/>
          </a:p>
        </p:txBody>
      </p:sp>
      <p:cxnSp>
        <p:nvCxnSpPr>
          <p:cNvPr id="9" name="Straight Arrow Connector 8"/>
          <p:cNvCxnSpPr>
            <a:endCxn id="11" idx="2"/>
          </p:cNvCxnSpPr>
          <p:nvPr/>
        </p:nvCxnSpPr>
        <p:spPr>
          <a:xfrm flipH="1" flipV="1">
            <a:off x="2989707" y="1512332"/>
            <a:ext cx="134494" cy="44981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7400" y="1143000"/>
            <a:ext cx="186461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Centers of strips</a:t>
            </a:r>
            <a:endParaRPr lang="en-US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2305822" y="1524000"/>
            <a:ext cx="589778" cy="449812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3124200" y="1512332"/>
            <a:ext cx="762001" cy="461480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54443" y="1143000"/>
            <a:ext cx="178766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</a:lstStyle>
          <a:p>
            <a:r>
              <a:rPr lang="en-US" dirty="0"/>
              <a:t>Reference lines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2763022" y="1524000"/>
            <a:ext cx="1782544" cy="449812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37" idx="2"/>
          </p:cNvCxnSpPr>
          <p:nvPr/>
        </p:nvCxnSpPr>
        <p:spPr>
          <a:xfrm flipV="1">
            <a:off x="3505200" y="1512332"/>
            <a:ext cx="1543078" cy="46148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08113" y="6629400"/>
            <a:ext cx="7122938" cy="228600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747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82"/>
          <a:stretch/>
        </p:blipFill>
        <p:spPr bwMode="auto">
          <a:xfrm rot="16200000">
            <a:off x="2707239" y="866772"/>
            <a:ext cx="3676655" cy="5867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93067" y="5257800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 (arbitrary unit)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746535" y="3474263"/>
            <a:ext cx="1834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</a:t>
            </a:r>
            <a:r>
              <a:rPr lang="en-US" dirty="0" smtClean="0"/>
              <a:t> (arbitrary unit)</a:t>
            </a:r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2743200" y="2133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3124200" y="2133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2743200" y="2895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124200" y="2895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200400" y="3657600"/>
            <a:ext cx="3048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2743200" y="2514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 flipV="1">
            <a:off x="3124200" y="2514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3124200" y="3276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2743200" y="3276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3200400" y="4038600"/>
            <a:ext cx="3048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2743200" y="3657600"/>
            <a:ext cx="381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 flipV="1">
            <a:off x="2743200" y="4038600"/>
            <a:ext cx="3810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H="1">
            <a:off x="3124200" y="2133600"/>
            <a:ext cx="381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>
            <a:off x="3124200" y="4343400"/>
            <a:ext cx="3810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4724400" y="2133600"/>
            <a:ext cx="12192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H="1">
            <a:off x="5105400" y="2133600"/>
            <a:ext cx="12954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724400" y="2895600"/>
            <a:ext cx="1143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>
            <a:off x="5105400" y="2895600"/>
            <a:ext cx="11430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4648200" y="3657600"/>
            <a:ext cx="1219200" cy="304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5029200" y="3657600"/>
            <a:ext cx="121920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369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Large-area GEM Uses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543" y="1052820"/>
            <a:ext cx="8864600" cy="5405437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smtClean="0"/>
              <a:t>Examples in Nuclear and High Energy Physics:</a:t>
            </a:r>
          </a:p>
          <a:p>
            <a:pPr>
              <a:lnSpc>
                <a:spcPct val="150000"/>
              </a:lnSpc>
            </a:pPr>
            <a:r>
              <a:rPr lang="en-US" sz="2800" dirty="0" smtClean="0"/>
              <a:t>ALICE</a:t>
            </a:r>
          </a:p>
          <a:p>
            <a:pPr lvl="1"/>
            <a:r>
              <a:rPr lang="en-US" sz="2400" i="1" dirty="0" smtClean="0"/>
              <a:t>TPC upgrade</a:t>
            </a:r>
          </a:p>
          <a:p>
            <a:r>
              <a:rPr lang="en-US" sz="2800" dirty="0" smtClean="0"/>
              <a:t>CMS</a:t>
            </a:r>
          </a:p>
          <a:p>
            <a:pPr lvl="1"/>
            <a:r>
              <a:rPr lang="en-US" sz="2400" i="1" dirty="0" smtClean="0"/>
              <a:t>Forward muon upgrade</a:t>
            </a:r>
          </a:p>
          <a:p>
            <a:r>
              <a:rPr lang="en-US" sz="2800" dirty="0" err="1" smtClean="0"/>
              <a:t>P</a:t>
            </a:r>
            <a:r>
              <a:rPr lang="en-US" sz="2800" dirty="0" err="1"/>
              <a:t>R</a:t>
            </a:r>
            <a:r>
              <a:rPr lang="en-US" sz="2800" dirty="0" err="1" smtClean="0"/>
              <a:t>ad</a:t>
            </a:r>
            <a:endParaRPr lang="en-US" sz="2800" dirty="0" smtClean="0"/>
          </a:p>
          <a:p>
            <a:pPr lvl="1"/>
            <a:r>
              <a:rPr lang="en-US" sz="2400" i="1" dirty="0" smtClean="0"/>
              <a:t>XY tagger for calorimeter</a:t>
            </a:r>
          </a:p>
          <a:p>
            <a:r>
              <a:rPr lang="en-US" sz="2800" dirty="0" smtClean="0"/>
              <a:t>Super Big Bite</a:t>
            </a:r>
          </a:p>
          <a:p>
            <a:pPr lvl="1"/>
            <a:r>
              <a:rPr lang="en-US" sz="2400" i="1" dirty="0" smtClean="0"/>
              <a:t>Main tracking</a:t>
            </a:r>
          </a:p>
          <a:p>
            <a:r>
              <a:rPr lang="en-US" sz="2800" dirty="0" smtClean="0"/>
              <a:t>EIC detectors</a:t>
            </a:r>
          </a:p>
          <a:p>
            <a:pPr lvl="1"/>
            <a:r>
              <a:rPr lang="en-US" sz="2400" i="1" dirty="0" smtClean="0"/>
              <a:t>Forward tracking</a:t>
            </a:r>
            <a:endParaRPr lang="en-US" sz="2400" i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5438154" y="5348443"/>
            <a:ext cx="3313728" cy="723419"/>
            <a:chOff x="5056095" y="4831976"/>
            <a:chExt cx="3313728" cy="723419"/>
          </a:xfrm>
        </p:grpSpPr>
        <p:sp>
          <p:nvSpPr>
            <p:cNvPr id="7" name="TextBox 6"/>
            <p:cNvSpPr txBox="1"/>
            <p:nvPr/>
          </p:nvSpPr>
          <p:spPr>
            <a:xfrm>
              <a:off x="5056095" y="4831976"/>
              <a:ext cx="33137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GEMs are usually considered</a:t>
              </a:r>
            </a:p>
            <a:p>
              <a:r>
                <a:rPr lang="en-US" i="1" dirty="0" smtClean="0"/>
                <a:t>“large” if they are &gt; 1m long. </a:t>
              </a:r>
              <a:endParaRPr lang="en-US" i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49034" y="5186063"/>
              <a:ext cx="3193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~</a:t>
              </a:r>
              <a:endParaRPr lang="en-US" i="1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21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 smtClean="0"/>
              <a:t>Electronics – SRS and APVs</a:t>
            </a:r>
            <a:endParaRPr lang="en-US" sz="3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00112"/>
            <a:ext cx="7315200" cy="3519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569595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>
            <a:off x="2133600" y="3581400"/>
            <a:ext cx="762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72200" y="5410200"/>
            <a:ext cx="2990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CC"/>
                </a:solidFill>
              </a:rPr>
              <a:t>Ref.: 2013 JINST 8 C03015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7345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4419600" cy="5791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4358542">
            <a:off x="4629118" y="3751287"/>
            <a:ext cx="89800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0.5 mm</a:t>
            </a:r>
            <a:endParaRPr lang="en-US" dirty="0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301310" y="3757106"/>
            <a:ext cx="108890" cy="304800"/>
          </a:xfrm>
          <a:prstGeom prst="straightConnector1">
            <a:avLst/>
          </a:prstGeom>
          <a:ln w="25400">
            <a:solidFill>
              <a:srgbClr val="FFFF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648200" y="990600"/>
            <a:ext cx="28956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Connectors for APV chips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2" y="2020669"/>
            <a:ext cx="45719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CC"/>
                </a:solidFill>
              </a:rPr>
              <a:t>Signal lines are blue (top side)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Z</a:t>
            </a:r>
            <a:r>
              <a:rPr lang="en-US" b="1" dirty="0" smtClean="0">
                <a:solidFill>
                  <a:srgbClr val="FF0000"/>
                </a:solidFill>
              </a:rPr>
              <a:t>igzag strips are red (bottom side)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Connection made with vias</a:t>
            </a:r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642100"/>
            <a:ext cx="1752600" cy="215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0" t="7726" r="19825" b="25703"/>
          <a:stretch/>
        </p:blipFill>
        <p:spPr>
          <a:xfrm>
            <a:off x="4767910" y="3422073"/>
            <a:ext cx="3648726" cy="3283527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962890" y="3733800"/>
            <a:ext cx="457200" cy="5334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20090" y="4000500"/>
            <a:ext cx="3347820" cy="9525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2800" dirty="0" smtClean="0"/>
              <a:t>Signal routing from readout strips to connectors</a:t>
            </a:r>
            <a:endParaRPr lang="en-US" sz="2800" dirty="0"/>
          </a:p>
        </p:txBody>
      </p:sp>
      <p:cxnSp>
        <p:nvCxnSpPr>
          <p:cNvPr id="9" name="Straight Arrow Connector 8"/>
          <p:cNvCxnSpPr>
            <a:endCxn id="3" idx="1"/>
          </p:cNvCxnSpPr>
          <p:nvPr/>
        </p:nvCxnSpPr>
        <p:spPr>
          <a:xfrm>
            <a:off x="4267200" y="1175266"/>
            <a:ext cx="381000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8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Optimization of </a:t>
            </a:r>
            <a:r>
              <a:rPr lang="en-US" b="1" dirty="0">
                <a:solidFill>
                  <a:prstClr val="black"/>
                </a:solidFill>
              </a:rPr>
              <a:t>the zigzag strip </a:t>
            </a:r>
            <a:r>
              <a:rPr lang="en-US" b="1" dirty="0" smtClean="0">
                <a:solidFill>
                  <a:prstClr val="black"/>
                </a:solidFill>
              </a:rPr>
              <a:t>readout design </a:t>
            </a:r>
            <a:r>
              <a:rPr lang="en-US" b="1" dirty="0">
                <a:solidFill>
                  <a:prstClr val="black"/>
                </a:solidFill>
              </a:rPr>
              <a:t>– X ray scan results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316468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Resolution studies with CERN board for </a:t>
            </a:r>
            <a:r>
              <a:rPr lang="en-US" b="1" dirty="0">
                <a:solidFill>
                  <a:srgbClr val="FFC000"/>
                </a:solidFill>
              </a:rPr>
              <a:t>s</a:t>
            </a:r>
            <a:r>
              <a:rPr lang="en-US" b="1" dirty="0" smtClean="0">
                <a:solidFill>
                  <a:srgbClr val="FFC000"/>
                </a:solidFill>
              </a:rPr>
              <a:t>trips </a:t>
            </a:r>
            <a:r>
              <a:rPr lang="en-US" b="1" dirty="0">
                <a:solidFill>
                  <a:srgbClr val="FFC000"/>
                </a:solidFill>
              </a:rPr>
              <a:t>with angle pitch </a:t>
            </a:r>
            <a:r>
              <a:rPr lang="en-US" b="1" dirty="0">
                <a:solidFill>
                  <a:srgbClr val="FF0000"/>
                </a:solidFill>
              </a:rPr>
              <a:t>1.37 </a:t>
            </a:r>
            <a:r>
              <a:rPr lang="en-US" b="1" dirty="0" err="1">
                <a:solidFill>
                  <a:srgbClr val="FF0000"/>
                </a:solidFill>
              </a:rPr>
              <a:t>mrad</a:t>
            </a:r>
            <a:r>
              <a:rPr lang="en-US" b="1" dirty="0">
                <a:solidFill>
                  <a:srgbClr val="FFC000"/>
                </a:solidFill>
              </a:rPr>
              <a:t>, radius ≈ </a:t>
            </a:r>
            <a:r>
              <a:rPr lang="en-US" b="1" dirty="0" smtClean="0">
                <a:solidFill>
                  <a:srgbClr val="FF0000"/>
                </a:solidFill>
              </a:rPr>
              <a:t>784</a:t>
            </a:r>
            <a:r>
              <a:rPr lang="en-US" b="1" dirty="0" smtClean="0">
                <a:solidFill>
                  <a:srgbClr val="FFC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mm</a:t>
            </a:r>
          </a:p>
          <a:p>
            <a:endParaRPr lang="en-US" b="1" dirty="0">
              <a:solidFill>
                <a:srgbClr val="0000CC"/>
              </a:solidFill>
            </a:endParaRPr>
          </a:p>
        </p:txBody>
      </p:sp>
      <p:pic>
        <p:nvPicPr>
          <p:cNvPr id="3074" name="Picture 2" descr="fig14-CERNZZ-Right-Centroid_vs_XrayPos_CS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7992"/>
            <a:ext cx="2563368" cy="22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fig14-CERNZZ-Right-Residual_vs_XrayPos_C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7992"/>
            <a:ext cx="2717023" cy="2295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fig14-CERNZZ-Right-ResidualDist_CS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67" y="903049"/>
            <a:ext cx="3036033" cy="2310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 descr="fig14-CERNZZ-Right-Centroid_vs_XrayPos_CS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55" y="3352801"/>
            <a:ext cx="2537213" cy="2186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 descr="fig14-CERNZZ-Right-Residual_vs_XrayPos_CS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410" y="3352801"/>
            <a:ext cx="2689214" cy="218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fig14-CERNZZ-Right-ResidualDist_CS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6967" y="3352801"/>
            <a:ext cx="3036033" cy="2186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9468" y="718383"/>
            <a:ext cx="2773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Cluster strip </a:t>
            </a:r>
            <a:r>
              <a:rPr lang="en-US" dirty="0">
                <a:solidFill>
                  <a:srgbClr val="FF0000"/>
                </a:solidFill>
              </a:rPr>
              <a:t>multiplicity =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49468" y="3153852"/>
            <a:ext cx="274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Cluster Strip </a:t>
            </a:r>
            <a:r>
              <a:rPr lang="en-US" dirty="0">
                <a:solidFill>
                  <a:srgbClr val="FF0000"/>
                </a:solidFill>
              </a:rPr>
              <a:t>multiplicity = 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33238" y="2469802"/>
            <a:ext cx="993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Centroid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228210" y="1102529"/>
            <a:ext cx="106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Residuals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096000" y="778133"/>
            <a:ext cx="1420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Residual dist.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86800" y="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FIT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3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fig12-CERNZZ-Right-Xscan-centroi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488" y="3429001"/>
            <a:ext cx="335280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g12-CERNZZ-Left-Xscan-centroi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429000"/>
            <a:ext cx="3276600" cy="279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9144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Optimization of </a:t>
            </a:r>
            <a:r>
              <a:rPr lang="en-US" b="1" dirty="0">
                <a:solidFill>
                  <a:prstClr val="black"/>
                </a:solidFill>
              </a:rPr>
              <a:t>the zigzag strip </a:t>
            </a:r>
            <a:r>
              <a:rPr lang="en-US" b="1" dirty="0" smtClean="0">
                <a:solidFill>
                  <a:prstClr val="black"/>
                </a:solidFill>
              </a:rPr>
              <a:t>readout design </a:t>
            </a:r>
            <a:r>
              <a:rPr lang="en-US" b="1" dirty="0">
                <a:solidFill>
                  <a:prstClr val="black"/>
                </a:solidFill>
              </a:rPr>
              <a:t>– </a:t>
            </a:r>
            <a:r>
              <a:rPr lang="en-US" b="1" dirty="0" smtClean="0">
                <a:solidFill>
                  <a:prstClr val="black"/>
                </a:solidFill>
              </a:rPr>
              <a:t>Results of X-ray scans at BNL</a:t>
            </a:r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2050" name="Picture 2" descr="fig12-ACEV2-Left-Xscan-centroi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83371"/>
            <a:ext cx="3429000" cy="287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fig12-ACEV2-Right-Xscan-centroi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489" y="783371"/>
            <a:ext cx="3605911" cy="287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316468"/>
            <a:ext cx="32764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Mean centroid vs. X-ray position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" y="1295400"/>
            <a:ext cx="76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Best board from PCB </a:t>
            </a:r>
            <a:r>
              <a:rPr lang="en-US" dirty="0" smtClean="0">
                <a:solidFill>
                  <a:srgbClr val="FF0000"/>
                </a:solidFill>
              </a:rPr>
              <a:t>comp.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Arrow: Right 6"/>
          <p:cNvSpPr/>
          <p:nvPr/>
        </p:nvSpPr>
        <p:spPr>
          <a:xfrm>
            <a:off x="685800" y="2220485"/>
            <a:ext cx="190499" cy="141715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862" y="4216743"/>
            <a:ext cx="849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CERN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kapton foil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board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Arrow: Right 12"/>
          <p:cNvSpPr/>
          <p:nvPr/>
        </p:nvSpPr>
        <p:spPr>
          <a:xfrm>
            <a:off x="662354" y="4866114"/>
            <a:ext cx="190499" cy="141715"/>
          </a:xfrm>
          <a:prstGeom prst="rightArrow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" y="658384"/>
            <a:ext cx="45339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Strip angle pitch </a:t>
            </a:r>
            <a:r>
              <a:rPr lang="en-US" sz="1600" b="1" dirty="0">
                <a:solidFill>
                  <a:srgbClr val="FF0000"/>
                </a:solidFill>
              </a:rPr>
              <a:t>4.14</a:t>
            </a:r>
            <a:r>
              <a:rPr lang="en-US" sz="1600" b="1" dirty="0">
                <a:solidFill>
                  <a:srgbClr val="FFC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mrad</a:t>
            </a:r>
            <a:r>
              <a:rPr lang="en-US" sz="1600" b="1" dirty="0">
                <a:solidFill>
                  <a:srgbClr val="FFC000"/>
                </a:solidFill>
              </a:rPr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radius in </a:t>
            </a:r>
            <a:r>
              <a:rPr lang="en-US" sz="1600" b="1" dirty="0">
                <a:solidFill>
                  <a:srgbClr val="FFC000"/>
                </a:solidFill>
              </a:rPr>
              <a:t>EIC </a:t>
            </a:r>
            <a:r>
              <a:rPr lang="en-US" sz="1600" b="1" dirty="0" smtClean="0">
                <a:solidFill>
                  <a:srgbClr val="FFC000"/>
                </a:solidFill>
              </a:rPr>
              <a:t>≈ </a:t>
            </a:r>
            <a:r>
              <a:rPr lang="en-US" sz="1600" b="1" dirty="0" smtClean="0">
                <a:solidFill>
                  <a:srgbClr val="FF0000"/>
                </a:solidFill>
              </a:rPr>
              <a:t>229</a:t>
            </a:r>
            <a:r>
              <a:rPr lang="en-US" sz="1600" b="1" dirty="0" smtClean="0">
                <a:solidFill>
                  <a:srgbClr val="FFC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mm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95800" y="658384"/>
            <a:ext cx="4572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C000"/>
                </a:solidFill>
              </a:rPr>
              <a:t>Strip angle pitch </a:t>
            </a:r>
            <a:r>
              <a:rPr lang="en-US" sz="1600" b="1" dirty="0">
                <a:solidFill>
                  <a:srgbClr val="FF0000"/>
                </a:solidFill>
              </a:rPr>
              <a:t>1.37</a:t>
            </a:r>
            <a:r>
              <a:rPr lang="en-US" sz="1600" b="1" dirty="0">
                <a:solidFill>
                  <a:srgbClr val="FFC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mrad</a:t>
            </a:r>
            <a:r>
              <a:rPr lang="en-US" sz="1600" b="1" dirty="0">
                <a:solidFill>
                  <a:srgbClr val="FFC000"/>
                </a:solidFill>
              </a:rPr>
              <a:t>, </a:t>
            </a:r>
            <a:r>
              <a:rPr lang="en-US" sz="1600" b="1" dirty="0" smtClean="0">
                <a:solidFill>
                  <a:srgbClr val="FFC000"/>
                </a:solidFill>
              </a:rPr>
              <a:t>radius in EIC ≈ </a:t>
            </a:r>
            <a:r>
              <a:rPr lang="en-US" sz="1600" b="1" dirty="0" smtClean="0">
                <a:solidFill>
                  <a:srgbClr val="FF0000"/>
                </a:solidFill>
              </a:rPr>
              <a:t>784</a:t>
            </a:r>
            <a:r>
              <a:rPr lang="en-US" sz="1600" b="1" dirty="0" smtClean="0">
                <a:solidFill>
                  <a:srgbClr val="FFC000"/>
                </a:solidFill>
              </a:rPr>
              <a:t> </a:t>
            </a:r>
            <a:r>
              <a:rPr lang="en-US" sz="1600" b="1" dirty="0">
                <a:solidFill>
                  <a:srgbClr val="FF0000"/>
                </a:solidFill>
              </a:rPr>
              <a:t>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0162" y="6248400"/>
            <a:ext cx="8338038" cy="584775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00CC"/>
                </a:solidFill>
              </a:rPr>
              <a:t>-&gt; The </a:t>
            </a:r>
            <a:r>
              <a:rPr lang="en-US" sz="1600" b="1" dirty="0">
                <a:solidFill>
                  <a:srgbClr val="0000CC"/>
                </a:solidFill>
              </a:rPr>
              <a:t>response is </a:t>
            </a:r>
            <a:r>
              <a:rPr lang="en-US" sz="1600" b="1" dirty="0" smtClean="0">
                <a:solidFill>
                  <a:srgbClr val="0000CC"/>
                </a:solidFill>
              </a:rPr>
              <a:t>much more linear than with the original zigzag design! </a:t>
            </a:r>
            <a:endParaRPr lang="en-US" sz="1600" b="1" dirty="0">
              <a:solidFill>
                <a:srgbClr val="0000CC"/>
              </a:solidFill>
            </a:endParaRPr>
          </a:p>
          <a:p>
            <a:r>
              <a:rPr lang="en-US" sz="1600" dirty="0">
                <a:solidFill>
                  <a:prstClr val="black"/>
                </a:solidFill>
              </a:rPr>
              <a:t>-&gt; There are a few flat regions due to backlash of the motor when data taking was interrupted.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86800" y="0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FIT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3/9/2017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M. Hohlmann, Large GEM Detectors for Tracking at Forward Rapidities; RHIC Spin Meeting, BNL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6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sz="2600" dirty="0" smtClean="0"/>
              <a:t>Readout design at U. </a:t>
            </a:r>
            <a:r>
              <a:rPr lang="en-US" sz="2600" dirty="0" err="1" smtClean="0"/>
              <a:t>Va</a:t>
            </a:r>
            <a:r>
              <a:rPr lang="en-US" sz="2600" dirty="0" smtClean="0"/>
              <a:t> group</a:t>
            </a:r>
            <a:br>
              <a:rPr lang="en-US" sz="2600" dirty="0" smtClean="0"/>
            </a:br>
            <a:r>
              <a:rPr lang="en-US" sz="2600" dirty="0" smtClean="0"/>
              <a:t>2D stereo angel strips (U-V strips) </a:t>
            </a:r>
            <a:endParaRPr lang="en-US" sz="2600" dirty="0"/>
          </a:p>
        </p:txBody>
      </p:sp>
      <p:sp>
        <p:nvSpPr>
          <p:cNvPr id="2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391400" y="6642100"/>
            <a:ext cx="1752600" cy="21590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982313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275"/>
            <a:ext cx="3222410" cy="244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1219200" y="2971800"/>
            <a:ext cx="304800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1219200" y="3276600"/>
            <a:ext cx="152400" cy="10668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309" y="4169785"/>
            <a:ext cx="5029199" cy="252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05"/>
          <a:stretch/>
        </p:blipFill>
        <p:spPr bwMode="auto">
          <a:xfrm>
            <a:off x="3028950" y="900112"/>
            <a:ext cx="3371850" cy="149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Oval 22"/>
          <p:cNvSpPr/>
          <p:nvPr/>
        </p:nvSpPr>
        <p:spPr>
          <a:xfrm>
            <a:off x="7239000" y="1295400"/>
            <a:ext cx="304800" cy="304800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6400800" y="1447800"/>
            <a:ext cx="838201" cy="7620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6934200" y="1066800"/>
            <a:ext cx="1447800" cy="685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>
            <a:stCxn id="27" idx="4"/>
          </p:cNvCxnSpPr>
          <p:nvPr/>
        </p:nvCxnSpPr>
        <p:spPr>
          <a:xfrm flipH="1">
            <a:off x="7010400" y="1752600"/>
            <a:ext cx="647700" cy="289560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066800"/>
            <a:ext cx="2895600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Angles between U-V strip is 12 deg.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>
                <a:solidFill>
                  <a:srgbClr val="0000CC"/>
                </a:solidFill>
              </a:rPr>
              <a:t>2</a:t>
            </a:r>
            <a:r>
              <a:rPr lang="en-US" b="1" dirty="0" smtClean="0">
                <a:solidFill>
                  <a:srgbClr val="0000CC"/>
                </a:solidFill>
              </a:rPr>
              <a:t>0 APVs (2560 channels) </a:t>
            </a:r>
            <a:r>
              <a:rPr lang="en-US" dirty="0" smtClean="0"/>
              <a:t>to read out a detector.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7998271" y="2781967"/>
            <a:ext cx="1898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K. Gnanvo, </a:t>
            </a:r>
            <a:r>
              <a:rPr lang="en-US" dirty="0" err="1" smtClean="0"/>
              <a:t>U.Va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4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264812" y="4826674"/>
            <a:ext cx="5831188" cy="2001035"/>
            <a:chOff x="141041" y="4828519"/>
            <a:chExt cx="5580007" cy="1828800"/>
          </a:xfrm>
        </p:grpSpPr>
        <p:pic>
          <p:nvPicPr>
            <p:cNvPr id="57" name="Picture 2" descr="http://www.fujipoly.com/usa/assets/images/Physical-and-Electrical-measurements---nominal_0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7231" y="4919959"/>
              <a:ext cx="2493817" cy="1645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2" name="TextBox 6"/>
            <p:cNvSpPr txBox="1">
              <a:spLocks noChangeArrowheads="1"/>
            </p:cNvSpPr>
            <p:nvPr/>
          </p:nvSpPr>
          <p:spPr bwMode="auto">
            <a:xfrm>
              <a:off x="4024892" y="4924042"/>
              <a:ext cx="1284075" cy="22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000" b="1" dirty="0">
                  <a:latin typeface="Arial" panose="020B0604020202020204" pitchFamily="34" charset="0"/>
                  <a:cs typeface="Arial" panose="020B0604020202020204" pitchFamily="34" charset="0"/>
                </a:rPr>
                <a:t>Zebra contacts</a:t>
              </a:r>
            </a:p>
          </p:txBody>
        </p:sp>
        <p:pic>
          <p:nvPicPr>
            <p:cNvPr id="1028" name="Picture 4" descr="Image result for zebra connecto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041" y="4828519"/>
              <a:ext cx="2663301" cy="1828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11550" y="977865"/>
            <a:ext cx="2926079" cy="2194560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2460672" y="1669003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 r="3617" b="14815"/>
          <a:stretch/>
        </p:blipFill>
        <p:spPr>
          <a:xfrm rot="5400000">
            <a:off x="5856047" y="3830183"/>
            <a:ext cx="3685401" cy="2124278"/>
          </a:xfrm>
          <a:prstGeom prst="rect">
            <a:avLst/>
          </a:prstGeom>
        </p:spPr>
      </p:pic>
      <p:sp>
        <p:nvSpPr>
          <p:cNvPr id="16" name="TextBox 6"/>
          <p:cNvSpPr txBox="1">
            <a:spLocks noChangeArrowheads="1"/>
          </p:cNvSpPr>
          <p:nvPr/>
        </p:nvSpPr>
        <p:spPr bwMode="auto">
          <a:xfrm>
            <a:off x="6807637" y="4299652"/>
            <a:ext cx="166097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 holder on the adapter</a:t>
            </a:r>
          </a:p>
        </p:txBody>
      </p:sp>
      <p:sp>
        <p:nvSpPr>
          <p:cNvPr id="19" name="TextBox 6"/>
          <p:cNvSpPr txBox="1">
            <a:spLocks noChangeArrowheads="1"/>
          </p:cNvSpPr>
          <p:nvPr/>
        </p:nvSpPr>
        <p:spPr bwMode="auto">
          <a:xfrm>
            <a:off x="6734299" y="3373596"/>
            <a:ext cx="189259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Zebra’s side (to R/O U-V strip)</a:t>
            </a:r>
          </a:p>
        </p:txBody>
      </p:sp>
      <p:sp>
        <p:nvSpPr>
          <p:cNvPr id="20" name="TextBox 6"/>
          <p:cNvSpPr txBox="1">
            <a:spLocks noChangeArrowheads="1"/>
          </p:cNvSpPr>
          <p:nvPr/>
        </p:nvSpPr>
        <p:spPr bwMode="auto">
          <a:xfrm>
            <a:off x="6960014" y="6451716"/>
            <a:ext cx="172821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Panasonic side (to FE card)</a:t>
            </a:r>
          </a:p>
        </p:txBody>
      </p:sp>
      <p:grpSp>
        <p:nvGrpSpPr>
          <p:cNvPr id="25" name="Group 24"/>
          <p:cNvGrpSpPr>
            <a:grpSpLocks noChangeAspect="1"/>
          </p:cNvGrpSpPr>
          <p:nvPr/>
        </p:nvGrpSpPr>
        <p:grpSpPr>
          <a:xfrm>
            <a:off x="33949" y="3224395"/>
            <a:ext cx="4648789" cy="1463040"/>
            <a:chOff x="4405741" y="793184"/>
            <a:chExt cx="4574577" cy="1439686"/>
          </a:xfrm>
        </p:grpSpPr>
        <p:sp>
          <p:nvSpPr>
            <p:cNvPr id="26" name="Text Box 31"/>
            <p:cNvSpPr txBox="1">
              <a:spLocks noChangeArrowheads="1"/>
            </p:cNvSpPr>
            <p:nvPr/>
          </p:nvSpPr>
          <p:spPr bwMode="auto">
            <a:xfrm>
              <a:off x="4605227" y="1155785"/>
              <a:ext cx="1029090" cy="2257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CC"/>
                  </a:solidFill>
                </a:rPr>
                <a:t>Top strip</a:t>
              </a:r>
            </a:p>
          </p:txBody>
        </p:sp>
        <p:sp>
          <p:nvSpPr>
            <p:cNvPr id="27" name="Text Box 32"/>
            <p:cNvSpPr txBox="1">
              <a:spLocks noChangeArrowheads="1"/>
            </p:cNvSpPr>
            <p:nvPr/>
          </p:nvSpPr>
          <p:spPr bwMode="auto">
            <a:xfrm>
              <a:off x="4442375" y="1712730"/>
              <a:ext cx="1354795" cy="202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9pPr>
            </a:lstStyle>
            <a:p>
              <a:r>
                <a:rPr lang="en-US" altLang="en-US" sz="1000" b="1" dirty="0">
                  <a:solidFill>
                    <a:srgbClr val="0000CC"/>
                  </a:solidFill>
                </a:rPr>
                <a:t>Bottom strip</a:t>
              </a:r>
            </a:p>
          </p:txBody>
        </p:sp>
        <p:sp>
          <p:nvSpPr>
            <p:cNvPr id="28" name="AutoShape 36"/>
            <p:cNvSpPr>
              <a:spLocks noChangeArrowheads="1"/>
            </p:cNvSpPr>
            <p:nvPr/>
          </p:nvSpPr>
          <p:spPr bwMode="auto">
            <a:xfrm rot="10800000">
              <a:off x="6381606" y="1075709"/>
              <a:ext cx="2598712" cy="91440"/>
            </a:xfrm>
            <a:prstGeom prst="roundRect">
              <a:avLst>
                <a:gd name="adj" fmla="val 2778"/>
              </a:avLst>
            </a:prstGeom>
            <a:solidFill>
              <a:srgbClr val="00B050"/>
            </a:solidFill>
            <a:ln w="9525" cap="flat">
              <a:solidFill>
                <a:srgbClr val="00B05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AutoShape 37"/>
            <p:cNvSpPr>
              <a:spLocks noChangeArrowheads="1"/>
            </p:cNvSpPr>
            <p:nvPr/>
          </p:nvSpPr>
          <p:spPr bwMode="auto">
            <a:xfrm>
              <a:off x="7252196" y="909260"/>
              <a:ext cx="123006" cy="164584"/>
            </a:xfrm>
            <a:prstGeom prst="roundRect">
              <a:avLst>
                <a:gd name="adj" fmla="val 1426"/>
              </a:avLst>
            </a:prstGeom>
            <a:solidFill>
              <a:srgbClr val="CCCC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AutoShape 38"/>
            <p:cNvSpPr>
              <a:spLocks noChangeArrowheads="1"/>
            </p:cNvSpPr>
            <p:nvPr/>
          </p:nvSpPr>
          <p:spPr bwMode="auto">
            <a:xfrm>
              <a:off x="7056427" y="793184"/>
              <a:ext cx="1664908" cy="119541"/>
            </a:xfrm>
            <a:prstGeom prst="roundRect">
              <a:avLst>
                <a:gd name="adj" fmla="val 1468"/>
              </a:avLst>
            </a:prstGeom>
            <a:solidFill>
              <a:schemeClr val="accent3">
                <a:lumMod val="75000"/>
              </a:scheme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Line 40"/>
            <p:cNvSpPr>
              <a:spLocks noChangeShapeType="1"/>
            </p:cNvSpPr>
            <p:nvPr/>
          </p:nvSpPr>
          <p:spPr bwMode="auto">
            <a:xfrm>
              <a:off x="7252196" y="997616"/>
              <a:ext cx="123006" cy="173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AutoShape 41"/>
            <p:cNvSpPr>
              <a:spLocks noChangeArrowheads="1"/>
            </p:cNvSpPr>
            <p:nvPr/>
          </p:nvSpPr>
          <p:spPr bwMode="auto">
            <a:xfrm>
              <a:off x="6381606" y="1858167"/>
              <a:ext cx="2598712" cy="90576"/>
            </a:xfrm>
            <a:prstGeom prst="roundRect">
              <a:avLst>
                <a:gd name="adj" fmla="val 2778"/>
              </a:avLst>
            </a:prstGeom>
            <a:solidFill>
              <a:srgbClr val="00B050"/>
            </a:solidFill>
            <a:ln w="9525" cap="flat">
              <a:solidFill>
                <a:srgbClr val="00B05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3" name="Group 42"/>
            <p:cNvGrpSpPr>
              <a:grpSpLocks/>
            </p:cNvGrpSpPr>
            <p:nvPr/>
          </p:nvGrpSpPr>
          <p:grpSpPr bwMode="auto">
            <a:xfrm>
              <a:off x="4405741" y="1377019"/>
              <a:ext cx="2742508" cy="271997"/>
              <a:chOff x="1087" y="991"/>
              <a:chExt cx="1583" cy="157"/>
            </a:xfrm>
          </p:grpSpPr>
          <p:sp>
            <p:nvSpPr>
              <p:cNvPr id="53" name="AutoShape 43"/>
              <p:cNvSpPr>
                <a:spLocks noChangeArrowheads="1"/>
              </p:cNvSpPr>
              <p:nvPr/>
            </p:nvSpPr>
            <p:spPr bwMode="auto">
              <a:xfrm>
                <a:off x="1087" y="1017"/>
                <a:ext cx="1583" cy="106"/>
              </a:xfrm>
              <a:prstGeom prst="roundRect">
                <a:avLst>
                  <a:gd name="adj" fmla="val 463"/>
                </a:avLst>
              </a:pr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54" name="AutoShape 44"/>
              <p:cNvSpPr>
                <a:spLocks noChangeArrowheads="1"/>
              </p:cNvSpPr>
              <p:nvPr/>
            </p:nvSpPr>
            <p:spPr bwMode="auto">
              <a:xfrm>
                <a:off x="1087" y="991"/>
                <a:ext cx="1583" cy="26"/>
              </a:xfrm>
              <a:prstGeom prst="roundRect">
                <a:avLst>
                  <a:gd name="adj" fmla="val 3569"/>
                </a:avLst>
              </a:prstGeom>
              <a:solidFill>
                <a:srgbClr val="0000CC"/>
              </a:solidFill>
              <a:ln w="9525" cap="flat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chemeClr val="accent2"/>
                  </a:solidFill>
                </a:endParaRPr>
              </a:p>
            </p:txBody>
          </p:sp>
          <p:sp>
            <p:nvSpPr>
              <p:cNvPr id="55" name="AutoShape 45"/>
              <p:cNvSpPr>
                <a:spLocks noChangeArrowheads="1"/>
              </p:cNvSpPr>
              <p:nvPr/>
            </p:nvSpPr>
            <p:spPr bwMode="auto">
              <a:xfrm>
                <a:off x="1087" y="1122"/>
                <a:ext cx="1583" cy="26"/>
              </a:xfrm>
              <a:prstGeom prst="roundRect">
                <a:avLst>
                  <a:gd name="adj" fmla="val 3569"/>
                </a:avLst>
              </a:prstGeom>
              <a:solidFill>
                <a:srgbClr val="0000CC"/>
              </a:solidFill>
              <a:ln w="9525" cap="flat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" name="AutoShape 54"/>
            <p:cNvSpPr>
              <a:spLocks noChangeArrowheads="1"/>
            </p:cNvSpPr>
            <p:nvPr/>
          </p:nvSpPr>
          <p:spPr bwMode="auto">
            <a:xfrm rot="10800000">
              <a:off x="7253929" y="1952209"/>
              <a:ext cx="123005" cy="164584"/>
            </a:xfrm>
            <a:prstGeom prst="roundRect">
              <a:avLst>
                <a:gd name="adj" fmla="val 1426"/>
              </a:avLst>
            </a:prstGeom>
            <a:solidFill>
              <a:srgbClr val="CCCCCC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Line 55"/>
            <p:cNvSpPr>
              <a:spLocks noChangeShapeType="1"/>
            </p:cNvSpPr>
            <p:nvPr/>
          </p:nvSpPr>
          <p:spPr bwMode="auto">
            <a:xfrm>
              <a:off x="7252196" y="2023240"/>
              <a:ext cx="123006" cy="1733"/>
            </a:xfrm>
            <a:prstGeom prst="line">
              <a:avLst/>
            </a:prstGeom>
            <a:noFill/>
            <a:ln w="19050" cap="flat">
              <a:solidFill>
                <a:srgbClr val="00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AutoShape 56"/>
            <p:cNvSpPr>
              <a:spLocks noChangeArrowheads="1"/>
            </p:cNvSpPr>
            <p:nvPr/>
          </p:nvSpPr>
          <p:spPr bwMode="auto">
            <a:xfrm>
              <a:off x="7056427" y="2113329"/>
              <a:ext cx="1664908" cy="119541"/>
            </a:xfrm>
            <a:prstGeom prst="roundRect">
              <a:avLst>
                <a:gd name="adj" fmla="val 1468"/>
              </a:avLst>
            </a:prstGeom>
            <a:solidFill>
              <a:schemeClr val="accent3">
                <a:lumMod val="75000"/>
              </a:schemeClr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7" name="Picture 58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4099" y="923120"/>
              <a:ext cx="88357" cy="1145164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8" name="AutoShape 59"/>
            <p:cNvSpPr>
              <a:spLocks noChangeArrowheads="1"/>
            </p:cNvSpPr>
            <p:nvPr/>
          </p:nvSpPr>
          <p:spPr bwMode="auto">
            <a:xfrm>
              <a:off x="8764647" y="1948744"/>
              <a:ext cx="148993" cy="62369"/>
            </a:xfrm>
            <a:prstGeom prst="roundRect">
              <a:avLst>
                <a:gd name="adj" fmla="val 2778"/>
              </a:avLst>
            </a:prstGeom>
            <a:solidFill>
              <a:srgbClr val="FF66FF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AutoShape 60"/>
            <p:cNvSpPr>
              <a:spLocks noChangeArrowheads="1"/>
            </p:cNvSpPr>
            <p:nvPr/>
          </p:nvSpPr>
          <p:spPr bwMode="auto">
            <a:xfrm>
              <a:off x="8764647" y="1011476"/>
              <a:ext cx="148993" cy="62369"/>
            </a:xfrm>
            <a:prstGeom prst="roundRect">
              <a:avLst>
                <a:gd name="adj" fmla="val 2778"/>
              </a:avLst>
            </a:prstGeom>
            <a:solidFill>
              <a:srgbClr val="FF66FF"/>
            </a:solidFill>
            <a:ln w="9525" cap="flat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Text Box 33"/>
            <p:cNvSpPr txBox="1">
              <a:spLocks noChangeArrowheads="1"/>
            </p:cNvSpPr>
            <p:nvPr/>
          </p:nvSpPr>
          <p:spPr bwMode="auto">
            <a:xfrm>
              <a:off x="4686653" y="1416441"/>
              <a:ext cx="866237" cy="191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5pPr>
              <a:lvl6pPr marL="25146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6pPr>
              <a:lvl7pPr marL="29718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7pPr>
              <a:lvl8pPr marL="34290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8pPr>
              <a:lvl9pPr marL="3886200" indent="-2286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 PL UMing HK" charset="0"/>
                </a:defRPr>
              </a:lvl9pPr>
            </a:lstStyle>
            <a:p>
              <a:r>
                <a:rPr lang="en-US" altLang="en-US" sz="1000" b="1" dirty="0">
                  <a:solidFill>
                    <a:schemeClr val="bg1"/>
                  </a:solidFill>
                </a:rPr>
                <a:t>Kapton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381606" y="1177170"/>
              <a:ext cx="640080" cy="137160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6381606" y="1712322"/>
              <a:ext cx="640080" cy="137160"/>
            </a:xfrm>
            <a:prstGeom prst="rect">
              <a:avLst/>
            </a:prstGeom>
            <a:solidFill>
              <a:srgbClr val="FFC000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6"/>
            <p:cNvGrpSpPr>
              <a:grpSpLocks/>
            </p:cNvGrpSpPr>
            <p:nvPr/>
          </p:nvGrpSpPr>
          <p:grpSpPr bwMode="auto">
            <a:xfrm>
              <a:off x="6448328" y="921387"/>
              <a:ext cx="147261" cy="1143431"/>
              <a:chOff x="2266" y="728"/>
              <a:chExt cx="85" cy="660"/>
            </a:xfrm>
          </p:grpSpPr>
          <p:pic>
            <p:nvPicPr>
              <p:cNvPr id="50" name="Picture 47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4" y="728"/>
                <a:ext cx="50" cy="66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51" name="AutoShape 48"/>
              <p:cNvSpPr>
                <a:spLocks noChangeArrowheads="1"/>
              </p:cNvSpPr>
              <p:nvPr/>
            </p:nvSpPr>
            <p:spPr bwMode="auto">
              <a:xfrm>
                <a:off x="2266" y="1321"/>
                <a:ext cx="85" cy="35"/>
              </a:xfrm>
              <a:prstGeom prst="roundRect">
                <a:avLst>
                  <a:gd name="adj" fmla="val 2778"/>
                </a:avLst>
              </a:prstGeom>
              <a:solidFill>
                <a:srgbClr val="FF66FF"/>
              </a:solidFill>
              <a:ln w="9525" cap="flat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AutoShape 49"/>
              <p:cNvSpPr>
                <a:spLocks noChangeArrowheads="1"/>
              </p:cNvSpPr>
              <p:nvPr/>
            </p:nvSpPr>
            <p:spPr bwMode="auto">
              <a:xfrm>
                <a:off x="2266" y="779"/>
                <a:ext cx="85" cy="35"/>
              </a:xfrm>
              <a:prstGeom prst="roundRect">
                <a:avLst>
                  <a:gd name="adj" fmla="val 2778"/>
                </a:avLst>
              </a:prstGeom>
              <a:solidFill>
                <a:srgbClr val="FF66FF"/>
              </a:solidFill>
              <a:ln w="9525" cap="flat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" name="Group 50"/>
            <p:cNvGrpSpPr>
              <a:grpSpLocks/>
            </p:cNvGrpSpPr>
            <p:nvPr/>
          </p:nvGrpSpPr>
          <p:grpSpPr bwMode="auto">
            <a:xfrm>
              <a:off x="6838135" y="923120"/>
              <a:ext cx="147260" cy="1141699"/>
              <a:chOff x="2491" y="729"/>
              <a:chExt cx="85" cy="659"/>
            </a:xfrm>
          </p:grpSpPr>
          <p:pic>
            <p:nvPicPr>
              <p:cNvPr id="47" name="Picture 51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09" y="728"/>
                <a:ext cx="50" cy="660"/>
              </a:xfrm>
              <a:prstGeom prst="rect">
                <a:avLst/>
              </a:prstGeom>
              <a:noFill/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48" name="AutoShape 52"/>
              <p:cNvSpPr>
                <a:spLocks noChangeArrowheads="1"/>
              </p:cNvSpPr>
              <p:nvPr/>
            </p:nvSpPr>
            <p:spPr bwMode="auto">
              <a:xfrm>
                <a:off x="2491" y="1321"/>
                <a:ext cx="85" cy="35"/>
              </a:xfrm>
              <a:prstGeom prst="roundRect">
                <a:avLst>
                  <a:gd name="adj" fmla="val 2778"/>
                </a:avLst>
              </a:prstGeom>
              <a:solidFill>
                <a:srgbClr val="FF66FF"/>
              </a:solidFill>
              <a:ln w="9525" cap="flat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AutoShape 53"/>
              <p:cNvSpPr>
                <a:spLocks noChangeArrowheads="1"/>
              </p:cNvSpPr>
              <p:nvPr/>
            </p:nvSpPr>
            <p:spPr bwMode="auto">
              <a:xfrm>
                <a:off x="2491" y="779"/>
                <a:ext cx="85" cy="35"/>
              </a:xfrm>
              <a:prstGeom prst="roundRect">
                <a:avLst>
                  <a:gd name="adj" fmla="val 2778"/>
                </a:avLst>
              </a:prstGeom>
              <a:solidFill>
                <a:srgbClr val="FF66FF"/>
              </a:solidFill>
              <a:ln w="9525" cap="flat">
                <a:solidFill>
                  <a:srgbClr val="80808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5" name="Picture 3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7936" y="1168043"/>
              <a:ext cx="180291" cy="204068"/>
            </a:xfrm>
            <a:prstGeom prst="rect">
              <a:avLst/>
            </a:prstGeom>
            <a:solidFill>
              <a:schemeClr val="bg1"/>
            </a:solidFill>
            <a:effectLst/>
          </p:spPr>
        </p:pic>
        <p:pic>
          <p:nvPicPr>
            <p:cNvPr id="46" name="Picture 35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627937" y="1666385"/>
              <a:ext cx="180291" cy="191781"/>
            </a:xfrm>
            <a:prstGeom prst="rect">
              <a:avLst/>
            </a:prstGeom>
            <a:solidFill>
              <a:schemeClr val="bg1"/>
            </a:solidFill>
            <a:effectLst/>
          </p:spPr>
        </p:pic>
      </p:grpSp>
      <p:cxnSp>
        <p:nvCxnSpPr>
          <p:cNvPr id="56" name="Straight Arrow Connector 55"/>
          <p:cNvCxnSpPr>
            <a:cxnSpLocks/>
            <a:endCxn id="41" idx="3"/>
          </p:cNvCxnSpPr>
          <p:nvPr/>
        </p:nvCxnSpPr>
        <p:spPr>
          <a:xfrm flipH="1" flipV="1">
            <a:off x="2692332" y="3684303"/>
            <a:ext cx="4041967" cy="83235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cxnSpLocks/>
            <a:stCxn id="46" idx="1"/>
          </p:cNvCxnSpPr>
          <p:nvPr/>
        </p:nvCxnSpPr>
        <p:spPr>
          <a:xfrm>
            <a:off x="2475411" y="4209207"/>
            <a:ext cx="2385586" cy="130058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cxnSpLocks/>
            <a:stCxn id="46" idx="1"/>
          </p:cNvCxnSpPr>
          <p:nvPr/>
        </p:nvCxnSpPr>
        <p:spPr>
          <a:xfrm>
            <a:off x="2475411" y="4209207"/>
            <a:ext cx="4332515" cy="59611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cxnSpLocks/>
            <a:stCxn id="134" idx="1"/>
          </p:cNvCxnSpPr>
          <p:nvPr/>
        </p:nvCxnSpPr>
        <p:spPr>
          <a:xfrm flipH="1" flipV="1">
            <a:off x="4110329" y="3592878"/>
            <a:ext cx="1070514" cy="21859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"/>
          <p:cNvSpPr txBox="1">
            <a:spLocks noChangeArrowheads="1"/>
          </p:cNvSpPr>
          <p:nvPr/>
        </p:nvSpPr>
        <p:spPr bwMode="auto">
          <a:xfrm>
            <a:off x="4110329" y="1401828"/>
            <a:ext cx="1879799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Test on a small 10x10 triple GEM prototype</a:t>
            </a:r>
          </a:p>
          <a:p>
            <a:pPr>
              <a:spcBef>
                <a:spcPts val="600"/>
              </a:spcBef>
            </a:pPr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Contact of U and V strips on either side of the R/O foil</a:t>
            </a:r>
            <a:endParaRPr lang="en-US" sz="1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" name="Picture 9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57" y="977865"/>
            <a:ext cx="4026913" cy="2194560"/>
          </a:xfrm>
          <a:prstGeom prst="rect">
            <a:avLst/>
          </a:prstGeom>
        </p:spPr>
      </p:pic>
      <p:sp>
        <p:nvSpPr>
          <p:cNvPr id="127" name="TextBox 6"/>
          <p:cNvSpPr txBox="1">
            <a:spLocks noChangeArrowheads="1"/>
          </p:cNvSpPr>
          <p:nvPr/>
        </p:nvSpPr>
        <p:spPr bwMode="auto">
          <a:xfrm>
            <a:off x="4615811" y="2782046"/>
            <a:ext cx="291117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Small GEM prototype with zebra</a:t>
            </a:r>
          </a:p>
        </p:txBody>
      </p:sp>
      <p:sp>
        <p:nvSpPr>
          <p:cNvPr id="128" name="TextBox 6"/>
          <p:cNvSpPr txBox="1">
            <a:spLocks noChangeArrowheads="1"/>
          </p:cNvSpPr>
          <p:nvPr/>
        </p:nvSpPr>
        <p:spPr bwMode="auto">
          <a:xfrm>
            <a:off x="2292194" y="1017105"/>
            <a:ext cx="37932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2D U-V strips readout board</a:t>
            </a:r>
          </a:p>
        </p:txBody>
      </p:sp>
      <p:sp>
        <p:nvSpPr>
          <p:cNvPr id="134" name="TextBox 6"/>
          <p:cNvSpPr txBox="1">
            <a:spLocks noChangeArrowheads="1"/>
          </p:cNvSpPr>
          <p:nvPr/>
        </p:nvSpPr>
        <p:spPr bwMode="auto">
          <a:xfrm>
            <a:off x="5180843" y="3611417"/>
            <a:ext cx="1437325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Zebra to Panasonic adapter PCB</a:t>
            </a:r>
          </a:p>
        </p:txBody>
      </p:sp>
      <p:cxnSp>
        <p:nvCxnSpPr>
          <p:cNvPr id="61" name="Straight Arrow Connector 60"/>
          <p:cNvCxnSpPr>
            <a:cxnSpLocks/>
          </p:cNvCxnSpPr>
          <p:nvPr/>
        </p:nvCxnSpPr>
        <p:spPr>
          <a:xfrm>
            <a:off x="1032072" y="2881971"/>
            <a:ext cx="653759" cy="101135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2D (U-V strips) readout with zebra connection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concept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08113" y="6629400"/>
            <a:ext cx="6942067" cy="184563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943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441621"/>
            <a:ext cx="2278558" cy="2187779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-992726" y="2779241"/>
            <a:ext cx="9140687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3"/>
          <a:stretch/>
        </p:blipFill>
        <p:spPr>
          <a:xfrm>
            <a:off x="0" y="981122"/>
            <a:ext cx="2504768" cy="20556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3"/>
          <a:stretch/>
        </p:blipFill>
        <p:spPr>
          <a:xfrm>
            <a:off x="2204215" y="3181889"/>
            <a:ext cx="5339585" cy="3447511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4364928" y="4609620"/>
            <a:ext cx="1231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</a:rPr>
              <a:t>X-ray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59357" y="3953587"/>
            <a:ext cx="1219200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bad zebra contact</a:t>
            </a:r>
          </a:p>
        </p:txBody>
      </p:sp>
      <p:cxnSp>
        <p:nvCxnSpPr>
          <p:cNvPr id="15" name="Straight Arrow Connector 14"/>
          <p:cNvCxnSpPr>
            <a:cxnSpLocks/>
            <a:stCxn id="43" idx="3"/>
          </p:cNvCxnSpPr>
          <p:nvPr/>
        </p:nvCxnSpPr>
        <p:spPr>
          <a:xfrm>
            <a:off x="2278557" y="4184420"/>
            <a:ext cx="1468729" cy="5886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cxnSpLocks/>
            <a:stCxn id="43" idx="2"/>
          </p:cNvCxnSpPr>
          <p:nvPr/>
        </p:nvCxnSpPr>
        <p:spPr>
          <a:xfrm>
            <a:off x="1668957" y="4415252"/>
            <a:ext cx="236043" cy="994948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2521494" y="787406"/>
            <a:ext cx="6565216" cy="2286000"/>
            <a:chOff x="22933" y="429827"/>
            <a:chExt cx="6252830" cy="2176189"/>
          </a:xfrm>
        </p:grpSpPr>
        <p:grpSp>
          <p:nvGrpSpPr>
            <p:cNvPr id="27" name="Group 26"/>
            <p:cNvGrpSpPr/>
            <p:nvPr/>
          </p:nvGrpSpPr>
          <p:grpSpPr>
            <a:xfrm>
              <a:off x="22933" y="429827"/>
              <a:ext cx="4360648" cy="2176189"/>
              <a:chOff x="782644" y="1167399"/>
              <a:chExt cx="4360648" cy="2176189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782644" y="1331908"/>
                <a:ext cx="4360648" cy="2011680"/>
                <a:chOff x="630244" y="868011"/>
                <a:chExt cx="4360648" cy="2011680"/>
              </a:xfrm>
            </p:grpSpPr>
            <p:pic>
              <p:nvPicPr>
                <p:cNvPr id="40" name="Picture 39"/>
                <p:cNvPicPr>
                  <a:picLocks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1904"/>
                <a:stretch/>
              </p:blipFill>
              <p:spPr>
                <a:xfrm>
                  <a:off x="630244" y="868011"/>
                  <a:ext cx="4360648" cy="2011680"/>
                </a:xfrm>
                <a:prstGeom prst="rect">
                  <a:avLst/>
                </a:prstGeom>
              </p:spPr>
            </p:pic>
            <p:sp>
              <p:nvSpPr>
                <p:cNvPr id="41" name="TextBox 40"/>
                <p:cNvSpPr txBox="1"/>
                <p:nvPr/>
              </p:nvSpPr>
              <p:spPr>
                <a:xfrm>
                  <a:off x="1816667" y="1645231"/>
                  <a:ext cx="919728" cy="73248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chemeClr val="tx2"/>
                      </a:solidFill>
                    </a:rPr>
                    <a:t>COMPASS readout </a:t>
                  </a:r>
                </a:p>
                <a:p>
                  <a:r>
                    <a:rPr lang="en-US" sz="1100" b="1" dirty="0">
                      <a:solidFill>
                        <a:schemeClr val="tx2"/>
                      </a:solidFill>
                    </a:rPr>
                    <a:t>standard connection</a:t>
                  </a: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4014601" y="1613519"/>
                  <a:ext cx="976290" cy="73248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U-V strips readout </a:t>
                  </a:r>
                </a:p>
                <a:p>
                  <a:r>
                    <a:rPr lang="en-US" sz="1100" b="1" dirty="0">
                      <a:solidFill>
                        <a:srgbClr val="C00000"/>
                      </a:solidFill>
                    </a:rPr>
                    <a:t>zebra connection</a:t>
                  </a:r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1148199" y="1167399"/>
                <a:ext cx="3901645" cy="34073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200" b="1" dirty="0"/>
                  <a:t>Distribution of pedestal </a:t>
                </a:r>
                <a:r>
                  <a:rPr lang="en-US" sz="1200" b="1" dirty="0" err="1"/>
                  <a:t>rms</a:t>
                </a:r>
                <a:r>
                  <a:rPr lang="en-US" sz="1200" b="1" dirty="0"/>
                  <a:t> (noises) over 512 APV25 </a:t>
                </a:r>
                <a:r>
                  <a:rPr lang="en-US" sz="1200" b="1" dirty="0" err="1"/>
                  <a:t>chs</a:t>
                </a:r>
                <a:endParaRPr lang="en-US" sz="1200" b="1" dirty="0"/>
              </a:p>
            </p:txBody>
          </p:sp>
        </p:grpSp>
        <p:sp>
          <p:nvSpPr>
            <p:cNvPr id="25" name="TextBox 6"/>
            <p:cNvSpPr txBox="1">
              <a:spLocks noChangeAspect="1" noChangeArrowheads="1"/>
            </p:cNvSpPr>
            <p:nvPr/>
          </p:nvSpPr>
          <p:spPr bwMode="auto">
            <a:xfrm>
              <a:off x="4487600" y="776478"/>
              <a:ext cx="1788163" cy="1743303"/>
            </a:xfrm>
            <a:prstGeom prst="rect">
              <a:avLst/>
            </a:prstGeom>
            <a:solidFill>
              <a:srgbClr val="AAF8AA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91440" indent="-91440" algn="just">
                <a:lnSpc>
                  <a:spcPct val="15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Pedestal noise level comparable to standard COMPASS 2D readout</a:t>
              </a:r>
            </a:p>
            <a:p>
              <a:pPr marL="91440" indent="-91440" algn="just">
                <a:lnSpc>
                  <a:spcPct val="150000"/>
                </a:lnSpc>
                <a:spcBef>
                  <a:spcPts val="600"/>
                </a:spcBef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No effect of the zebra connection on noise level</a:t>
              </a:r>
            </a:p>
          </p:txBody>
        </p:sp>
      </p:grpSp>
      <p:sp>
        <p:nvSpPr>
          <p:cNvPr id="53" name="TextBox 6"/>
          <p:cNvSpPr txBox="1">
            <a:spLocks noChangeArrowheads="1"/>
          </p:cNvSpPr>
          <p:nvPr/>
        </p:nvSpPr>
        <p:spPr bwMode="auto">
          <a:xfrm>
            <a:off x="7448928" y="3371671"/>
            <a:ext cx="1645920" cy="11887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Occupancy for U and V strips: Linear dependence with strip length is shown </a:t>
            </a:r>
          </a:p>
        </p:txBody>
      </p:sp>
      <p:sp>
        <p:nvSpPr>
          <p:cNvPr id="48" name="Rectangle 47"/>
          <p:cNvSpPr/>
          <p:nvPr/>
        </p:nvSpPr>
        <p:spPr>
          <a:xfrm>
            <a:off x="336095" y="2974217"/>
            <a:ext cx="1832578" cy="9233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Cluster size &gt; 3.5 </a:t>
            </a: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⇨ improvement in spatial resolution</a:t>
            </a:r>
          </a:p>
        </p:txBody>
      </p:sp>
      <p:sp>
        <p:nvSpPr>
          <p:cNvPr id="54" name="TextBox 6"/>
          <p:cNvSpPr txBox="1">
            <a:spLocks noChangeArrowheads="1"/>
          </p:cNvSpPr>
          <p:nvPr/>
        </p:nvSpPr>
        <p:spPr bwMode="auto">
          <a:xfrm>
            <a:off x="7448928" y="5105400"/>
            <a:ext cx="1645920" cy="1188720"/>
          </a:xfrm>
          <a:prstGeom prst="rect">
            <a:avLst/>
          </a:prstGeom>
          <a:solidFill>
            <a:srgbClr val="00FFFF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Uniformity of the gain uniformity: (accumulated ADC / numbers of hits)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Preliminary results on small 2D (U-V strips) triple GEM prototype with Zebra connection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08113" y="6629400"/>
            <a:ext cx="6901874" cy="209729"/>
          </a:xfrm>
        </p:spPr>
        <p:txBody>
          <a:bodyPr/>
          <a:lstStyle/>
          <a:p>
            <a:r>
              <a:rPr lang="en-US" dirty="0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71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Large GEMs for EIC Detectors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" y="1171985"/>
            <a:ext cx="8864600" cy="898151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All proposed EIC detector concepts feature a form of large GEM tracker at forward and backward rapidities: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00119" y="2597507"/>
            <a:ext cx="8951611" cy="2370745"/>
            <a:chOff x="0" y="0"/>
            <a:chExt cx="10413451" cy="26163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4785" t="8890" r="6369" b="3050"/>
            <a:stretch/>
          </p:blipFill>
          <p:spPr>
            <a:xfrm>
              <a:off x="0" y="17642"/>
              <a:ext cx="3723721" cy="259873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84009" y="17642"/>
              <a:ext cx="3498917" cy="259873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H="1">
              <a:off x="1358211" y="288948"/>
              <a:ext cx="460086" cy="281354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flipH="1">
              <a:off x="2071639" y="414552"/>
              <a:ext cx="92574" cy="499069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flipV="1">
              <a:off x="5653009" y="1576811"/>
              <a:ext cx="345860" cy="390211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4712681" y="1556715"/>
              <a:ext cx="419754" cy="152178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28"/>
            <p:cNvSpPr txBox="1"/>
            <p:nvPr/>
          </p:nvSpPr>
          <p:spPr>
            <a:xfrm>
              <a:off x="120580" y="2167634"/>
              <a:ext cx="1165206" cy="3594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kern="1200" dirty="0" err="1">
                  <a:solidFill>
                    <a:srgbClr val="000000"/>
                  </a:solidFill>
                  <a:effectLst/>
                  <a:latin typeface="Verdana" panose="020B0604030504040204" pitchFamily="34" charset="0"/>
                  <a:ea typeface="MS Mincho"/>
                  <a:cs typeface="Times New Roman" panose="02020603050405020304" pitchFamily="18" charset="0"/>
                </a:rPr>
                <a:t>BeAST</a:t>
              </a:r>
              <a:endParaRPr lang="en-US" sz="1600" b="1" dirty="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sp>
          <p:nvSpPr>
            <p:cNvPr id="15" name="TextBox 29"/>
            <p:cNvSpPr txBox="1"/>
            <p:nvPr/>
          </p:nvSpPr>
          <p:spPr>
            <a:xfrm>
              <a:off x="3807343" y="0"/>
              <a:ext cx="1279280" cy="359410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000" b="1" kern="1200" dirty="0" err="1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MS Mincho"/>
                  <a:cs typeface="Times New Roman" panose="02020603050405020304" pitchFamily="18" charset="0"/>
                </a:rPr>
                <a:t>ePHENIX</a:t>
              </a:r>
              <a:endParaRPr lang="en-US" sz="1600" b="1" dirty="0">
                <a:effectLst/>
                <a:latin typeface="Times New Roman" panose="02020603050405020304" pitchFamily="18" charset="0"/>
                <a:ea typeface="MS Mincho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7294871" y="20756"/>
              <a:ext cx="3118580" cy="2595616"/>
              <a:chOff x="7294871" y="20756"/>
              <a:chExt cx="3118580" cy="2595616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5403" y="20756"/>
                <a:ext cx="3058048" cy="2595616"/>
              </a:xfrm>
              <a:prstGeom prst="rect">
                <a:avLst/>
              </a:prstGeom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 flipV="1">
                <a:off x="9612986" y="1640901"/>
                <a:ext cx="165498" cy="770120"/>
              </a:xfrm>
              <a:prstGeom prst="straightConnector1">
                <a:avLst/>
              </a:prstGeom>
              <a:ln w="3810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30"/>
              <p:cNvSpPr txBox="1"/>
              <p:nvPr/>
            </p:nvSpPr>
            <p:spPr>
              <a:xfrm>
                <a:off x="7294871" y="407431"/>
                <a:ext cx="1219989" cy="37473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000" b="1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MS Mincho"/>
                    <a:cs typeface="Times New Roman" panose="02020603050405020304" pitchFamily="18" charset="0"/>
                  </a:rPr>
                  <a:t>JLAB IP1</a:t>
                </a:r>
                <a:endParaRPr lang="en-US" sz="1600" b="1" dirty="0">
                  <a:effectLst/>
                  <a:latin typeface="Times New Roman" panose="02020603050405020304" pitchFamily="18" charset="0"/>
                  <a:ea typeface="MS Mincho"/>
                </a:endParaRPr>
              </a:p>
            </p:txBody>
          </p:sp>
        </p:grpSp>
      </p:grp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-1" y="5481610"/>
            <a:ext cx="9143999" cy="898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2800" kern="0" dirty="0" smtClean="0"/>
              <a:t>R&amp;D effort dedicated to EIC forward tracking since 2011:</a:t>
            </a:r>
          </a:p>
          <a:p>
            <a:pPr marL="0" indent="0">
              <a:buFontTx/>
              <a:buNone/>
            </a:pPr>
            <a:r>
              <a:rPr lang="en-US" sz="2800" kern="0" dirty="0" smtClean="0"/>
              <a:t>Florida Tech &amp; U. Virginia (eRD6), Temple U. (eRD3)</a:t>
            </a:r>
            <a:endParaRPr lang="en-US" sz="2800" kern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58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CMS Forward </a:t>
            </a:r>
            <a:r>
              <a:rPr lang="en-US" sz="3600" dirty="0"/>
              <a:t>M</a:t>
            </a:r>
            <a:r>
              <a:rPr lang="en-US" sz="3600" dirty="0" smtClean="0"/>
              <a:t>uon </a:t>
            </a:r>
            <a:r>
              <a:rPr lang="en-US" sz="3600" dirty="0"/>
              <a:t>U</a:t>
            </a:r>
            <a:r>
              <a:rPr lang="en-US" sz="3600" dirty="0" smtClean="0"/>
              <a:t>pgrade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5431"/>
            <a:ext cx="8996143" cy="550601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Large GEMs were originally developed at CERN         for the CMS forward muon upgrade project:</a:t>
            </a:r>
          </a:p>
          <a:p>
            <a:r>
              <a:rPr lang="en-US" sz="2800" b="1" dirty="0" smtClean="0"/>
              <a:t>R&amp;D program 2009-17  </a:t>
            </a:r>
            <a:r>
              <a:rPr lang="en-US" sz="2800" dirty="0" smtClean="0"/>
              <a:t>(with </a:t>
            </a:r>
            <a:r>
              <a:rPr lang="en-US" sz="2800" dirty="0"/>
              <a:t>Fl. </a:t>
            </a:r>
            <a:r>
              <a:rPr lang="en-US" sz="2800" dirty="0" smtClean="0"/>
              <a:t>Tech participation)</a:t>
            </a:r>
          </a:p>
          <a:p>
            <a:pPr lvl="1"/>
            <a:r>
              <a:rPr lang="en-US" sz="2400" dirty="0" smtClean="0"/>
              <a:t>Mastering of single-mask etching of Cu-</a:t>
            </a:r>
            <a:r>
              <a:rPr lang="en-US" sz="2400" dirty="0" err="1" smtClean="0"/>
              <a:t>Kapton</a:t>
            </a:r>
            <a:r>
              <a:rPr lang="en-US" sz="2400" dirty="0" smtClean="0"/>
              <a:t> base material made GEMs larger than ~ 30 cm × 30 cm feasible</a:t>
            </a:r>
          </a:p>
          <a:p>
            <a:pPr lvl="1"/>
            <a:r>
              <a:rPr lang="en-US" sz="2400" dirty="0" smtClean="0"/>
              <a:t>Mechanical stretching and assembly of GEM foils makes internal spacers obsolete &amp; allows re-opening of detector if needed (no gluing).</a:t>
            </a:r>
          </a:p>
          <a:p>
            <a:pPr lvl="1"/>
            <a:r>
              <a:rPr lang="en-US" sz="2400" dirty="0" smtClean="0"/>
              <a:t>Ten full-size GEM detectors installed in 2017 (slice test)</a:t>
            </a:r>
          </a:p>
          <a:p>
            <a:r>
              <a:rPr lang="en-US" sz="2800" b="1" dirty="0" smtClean="0"/>
              <a:t>Technical Design Report </a:t>
            </a:r>
            <a:r>
              <a:rPr lang="en-US" sz="2800" dirty="0" smtClean="0"/>
              <a:t>for GEM upgrade in first </a:t>
            </a:r>
            <a:r>
              <a:rPr lang="en-US" sz="2800" dirty="0"/>
              <a:t>muon </a:t>
            </a:r>
            <a:r>
              <a:rPr lang="en-US" sz="2800" dirty="0" smtClean="0"/>
              <a:t>station for High-</a:t>
            </a:r>
            <a:r>
              <a:rPr lang="en-US" sz="2800" dirty="0" err="1" smtClean="0"/>
              <a:t>Lumi</a:t>
            </a:r>
            <a:r>
              <a:rPr lang="en-US" sz="2800" dirty="0" smtClean="0"/>
              <a:t>. LHC approved 9/2015</a:t>
            </a:r>
          </a:p>
          <a:p>
            <a:r>
              <a:rPr lang="en-US" sz="2800" dirty="0" smtClean="0"/>
              <a:t>Currently preparing </a:t>
            </a:r>
            <a:r>
              <a:rPr lang="en-US" sz="2800" b="1" dirty="0" smtClean="0"/>
              <a:t>mass production</a:t>
            </a:r>
            <a:r>
              <a:rPr lang="en-US" sz="2800" dirty="0" smtClean="0"/>
              <a:t> of 160 GEM detectors &amp; </a:t>
            </a:r>
            <a:r>
              <a:rPr lang="en-US" sz="2800" b="1" dirty="0" smtClean="0"/>
              <a:t>second TDR </a:t>
            </a:r>
            <a:r>
              <a:rPr lang="en-US" sz="2800" dirty="0" smtClean="0"/>
              <a:t>for two other muon stations</a:t>
            </a:r>
          </a:p>
          <a:p>
            <a:endParaRPr lang="en-US" sz="2800" dirty="0" smtClean="0"/>
          </a:p>
          <a:p>
            <a:endParaRPr lang="en-US" sz="28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36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CMS GEM – Mechanical </a:t>
            </a:r>
            <a:r>
              <a:rPr lang="en-US" sz="2800" dirty="0"/>
              <a:t>C</a:t>
            </a:r>
            <a:r>
              <a:rPr lang="en-US" sz="2800" dirty="0" smtClean="0"/>
              <a:t>onstruction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9144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Purely mechanical assembly and GEM foil stretching: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75771" y="6360665"/>
            <a:ext cx="53911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CMS GEM TDR (CERN LHCC-2015-012)</a:t>
            </a:r>
            <a:endParaRPr lang="en-US" sz="1200" dirty="0"/>
          </a:p>
        </p:txBody>
      </p:sp>
      <p:grpSp>
        <p:nvGrpSpPr>
          <p:cNvPr id="9" name="Group 8"/>
          <p:cNvGrpSpPr/>
          <p:nvPr/>
        </p:nvGrpSpPr>
        <p:grpSpPr>
          <a:xfrm>
            <a:off x="-1" y="1388765"/>
            <a:ext cx="8812307" cy="5029964"/>
            <a:chOff x="1371600" y="2545616"/>
            <a:chExt cx="7000632" cy="285113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1382"/>
            <a:stretch/>
          </p:blipFill>
          <p:spPr bwMode="auto">
            <a:xfrm>
              <a:off x="1371600" y="2545616"/>
              <a:ext cx="5619750" cy="28511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7377156" y="3610728"/>
              <a:ext cx="995076" cy="523372"/>
            </a:xfrm>
            <a:prstGeom prst="rect">
              <a:avLst/>
            </a:prstGeom>
            <a:noFill/>
            <a:ln>
              <a:solidFill>
                <a:srgbClr val="2B2BD5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2B2BD5"/>
                  </a:solidFill>
                </a:rPr>
                <a:t>3 large GEM foils </a:t>
              </a:r>
            </a:p>
            <a:p>
              <a:r>
                <a:rPr lang="en-US" dirty="0" smtClean="0">
                  <a:solidFill>
                    <a:srgbClr val="2B2BD5"/>
                  </a:solidFill>
                </a:rPr>
                <a:t>in a stack</a:t>
              </a:r>
              <a:endParaRPr lang="en-US" dirty="0">
                <a:solidFill>
                  <a:srgbClr val="2B2BD5"/>
                </a:solidFill>
              </a:endParaRPr>
            </a:p>
          </p:txBody>
        </p:sp>
        <p:cxnSp>
          <p:nvCxnSpPr>
            <p:cNvPr id="10" name="Straight Arrow Connector 9"/>
            <p:cNvCxnSpPr>
              <a:stCxn id="8" idx="1"/>
            </p:cNvCxnSpPr>
            <p:nvPr/>
          </p:nvCxnSpPr>
          <p:spPr>
            <a:xfrm flipH="1" flipV="1">
              <a:off x="6000706" y="3510068"/>
              <a:ext cx="1376450" cy="362346"/>
            </a:xfrm>
            <a:prstGeom prst="straightConnector1">
              <a:avLst/>
            </a:prstGeom>
            <a:ln w="2222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 flipV="1">
              <a:off x="6506350" y="3841029"/>
              <a:ext cx="870806" cy="31385"/>
            </a:xfrm>
            <a:prstGeom prst="straightConnector1">
              <a:avLst/>
            </a:prstGeom>
            <a:ln w="2222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stCxn id="8" idx="1"/>
            </p:cNvCxnSpPr>
            <p:nvPr/>
          </p:nvCxnSpPr>
          <p:spPr>
            <a:xfrm flipH="1">
              <a:off x="6000706" y="3872414"/>
              <a:ext cx="1376450" cy="221092"/>
            </a:xfrm>
            <a:prstGeom prst="straightConnector1">
              <a:avLst/>
            </a:prstGeom>
            <a:ln w="22225">
              <a:solidFill>
                <a:srgbClr val="0000CC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6857541" y="2272018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BF5A"/>
                </a:solidFill>
              </a:rPr>
              <a:t>Readout PCB</a:t>
            </a:r>
            <a:endParaRPr lang="en-US" b="1" dirty="0">
              <a:solidFill>
                <a:srgbClr val="94BF5A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7541" y="5015395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94BF5A"/>
                </a:solidFill>
              </a:rPr>
              <a:t>Drift PCB</a:t>
            </a:r>
            <a:endParaRPr lang="en-US" b="1" dirty="0">
              <a:solidFill>
                <a:srgbClr val="94BF5A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7800" y="1593209"/>
            <a:ext cx="487634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800" b="1" dirty="0" smtClean="0"/>
              <a:t>(steel)</a:t>
            </a:r>
            <a:endParaRPr lang="en-US" sz="800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18843" y="445442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spacers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2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18" descr="\\cern.ch\dfs\Users\a\aconde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61243" r="49483" b="1070"/>
          <a:stretch>
            <a:fillRect/>
          </a:stretch>
        </p:blipFill>
        <p:spPr bwMode="auto">
          <a:xfrm>
            <a:off x="1666875" y="2514600"/>
            <a:ext cx="255428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6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1"/>
          <a:stretch>
            <a:fillRect/>
          </a:stretch>
        </p:blipFill>
        <p:spPr bwMode="auto">
          <a:xfrm>
            <a:off x="4762" y="3984625"/>
            <a:ext cx="1595438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841375" y="3336925"/>
            <a:ext cx="1755775" cy="77470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1397000" y="3790950"/>
            <a:ext cx="1401763" cy="1436688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829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" t="9813" r="10342" b="21402"/>
          <a:stretch>
            <a:fillRect/>
          </a:stretch>
        </p:blipFill>
        <p:spPr bwMode="auto">
          <a:xfrm>
            <a:off x="1825625" y="4954588"/>
            <a:ext cx="2357438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flipH="1" flipV="1">
            <a:off x="1244600" y="5153025"/>
            <a:ext cx="869950" cy="1555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36871" name="TextBox 24"/>
          <p:cNvSpPr txBox="1">
            <a:spLocks noChangeArrowheads="1"/>
          </p:cNvSpPr>
          <p:nvPr/>
        </p:nvSpPr>
        <p:spPr bwMode="auto">
          <a:xfrm>
            <a:off x="2230765" y="5353480"/>
            <a:ext cx="517525" cy="2190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25" dirty="0"/>
              <a:t>10</a:t>
            </a:r>
            <a:r>
              <a:rPr lang="en-US" sz="825" baseline="30000" dirty="0"/>
              <a:t>o</a:t>
            </a:r>
            <a:endParaRPr lang="en-US" sz="825" dirty="0"/>
          </a:p>
        </p:txBody>
      </p:sp>
      <p:sp>
        <p:nvSpPr>
          <p:cNvPr id="26" name="TextBox 25"/>
          <p:cNvSpPr txBox="1"/>
          <p:nvPr/>
        </p:nvSpPr>
        <p:spPr>
          <a:xfrm rot="18262679">
            <a:off x="2229459" y="5376346"/>
            <a:ext cx="941388" cy="212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788" dirty="0">
                <a:latin typeface="Arial" pitchFamily="34" charset="0"/>
                <a:ea typeface="+mn-ea"/>
              </a:rPr>
              <a:t>superchambers</a:t>
            </a:r>
          </a:p>
        </p:txBody>
      </p:sp>
      <p:sp>
        <p:nvSpPr>
          <p:cNvPr id="36873" name="TextBox 26"/>
          <p:cNvSpPr txBox="1">
            <a:spLocks noChangeArrowheads="1"/>
          </p:cNvSpPr>
          <p:nvPr/>
        </p:nvSpPr>
        <p:spPr bwMode="auto">
          <a:xfrm rot="19144577">
            <a:off x="2746375" y="5588000"/>
            <a:ext cx="449263" cy="220663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25" dirty="0"/>
              <a:t>short</a:t>
            </a:r>
          </a:p>
        </p:txBody>
      </p:sp>
      <p:sp>
        <p:nvSpPr>
          <p:cNvPr id="36874" name="TextBox 27"/>
          <p:cNvSpPr txBox="1">
            <a:spLocks noChangeArrowheads="1"/>
          </p:cNvSpPr>
          <p:nvPr/>
        </p:nvSpPr>
        <p:spPr bwMode="auto">
          <a:xfrm rot="-2856176">
            <a:off x="3059113" y="5688013"/>
            <a:ext cx="404812" cy="2206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825"/>
              <a:t>long</a:t>
            </a:r>
            <a:endParaRPr lang="en-US" sz="525"/>
          </a:p>
        </p:txBody>
      </p:sp>
      <p:sp>
        <p:nvSpPr>
          <p:cNvPr id="77835" name="TextBox 28"/>
          <p:cNvSpPr txBox="1">
            <a:spLocks noChangeArrowheads="1"/>
          </p:cNvSpPr>
          <p:nvPr/>
        </p:nvSpPr>
        <p:spPr bwMode="auto">
          <a:xfrm>
            <a:off x="14240" y="1033554"/>
            <a:ext cx="516736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342900" indent="-3429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1pPr>
            <a:lvl2pPr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169863" lvl="1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tx1"/>
                </a:solidFill>
              </a:rPr>
              <a:t>“GE1/1” GEM subsystem in region 1.5 &lt; |</a:t>
            </a:r>
            <a:r>
              <a:rPr lang="el-GR" altLang="en-US" sz="1400" dirty="0">
                <a:solidFill>
                  <a:schemeClr val="tx1"/>
                </a:solidFill>
              </a:rPr>
              <a:t>η</a:t>
            </a:r>
            <a:r>
              <a:rPr lang="en-US" altLang="en-US" sz="1400" dirty="0" smtClean="0">
                <a:solidFill>
                  <a:schemeClr val="tx1"/>
                </a:solidFill>
              </a:rPr>
              <a:t>| &lt;</a:t>
            </a:r>
            <a:r>
              <a:rPr lang="en-US" altLang="en-US" sz="1400" dirty="0">
                <a:solidFill>
                  <a:schemeClr val="tx1"/>
                </a:solidFill>
              </a:rPr>
              <a:t>2.2 </a:t>
            </a:r>
            <a:endParaRPr lang="en-US" altLang="en-US" sz="1400" dirty="0" smtClean="0">
              <a:solidFill>
                <a:schemeClr val="tx1"/>
              </a:solidFill>
            </a:endParaRPr>
          </a:p>
          <a:p>
            <a:pPr marL="169863" lvl="1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tx1"/>
                </a:solidFill>
              </a:rPr>
              <a:t>10</a:t>
            </a:r>
            <a:r>
              <a:rPr lang="en-US" altLang="en-US" sz="1400" baseline="30000" dirty="0" smtClean="0">
                <a:solidFill>
                  <a:schemeClr val="tx1"/>
                </a:solidFill>
              </a:rPr>
              <a:t>0  </a:t>
            </a:r>
            <a:r>
              <a:rPr lang="en-US" altLang="en-US" sz="1400" dirty="0" smtClean="0">
                <a:solidFill>
                  <a:schemeClr val="tx1"/>
                </a:solidFill>
              </a:rPr>
              <a:t>trapezoidal </a:t>
            </a:r>
            <a:r>
              <a:rPr lang="en-US" altLang="en-US" sz="1400" dirty="0">
                <a:solidFill>
                  <a:schemeClr val="tx1"/>
                </a:solidFill>
              </a:rPr>
              <a:t>triple-GEM </a:t>
            </a:r>
            <a:r>
              <a:rPr lang="en-US" altLang="en-US" sz="1400" dirty="0" smtClean="0">
                <a:solidFill>
                  <a:schemeClr val="tx1"/>
                </a:solidFill>
              </a:rPr>
              <a:t>Superchambers (2 </a:t>
            </a:r>
            <a:r>
              <a:rPr lang="en-US" altLang="en-US" sz="1400" dirty="0" err="1" smtClean="0">
                <a:solidFill>
                  <a:schemeClr val="tx1"/>
                </a:solidFill>
              </a:rPr>
              <a:t>ch.</a:t>
            </a:r>
            <a:r>
              <a:rPr lang="en-US" altLang="en-US" sz="1400" dirty="0" smtClean="0">
                <a:solidFill>
                  <a:schemeClr val="tx1"/>
                </a:solidFill>
              </a:rPr>
              <a:t>)</a:t>
            </a:r>
            <a:endParaRPr lang="en-US" altLang="en-US" sz="1400" dirty="0">
              <a:solidFill>
                <a:schemeClr val="tx1"/>
              </a:solidFill>
            </a:endParaRPr>
          </a:p>
          <a:p>
            <a:pPr marL="169863" lvl="1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tx1"/>
                </a:solidFill>
              </a:rPr>
              <a:t>Long </a:t>
            </a:r>
            <a:r>
              <a:rPr lang="en-US" altLang="en-US" sz="1400" dirty="0">
                <a:solidFill>
                  <a:schemeClr val="tx1"/>
                </a:solidFill>
              </a:rPr>
              <a:t>and short versions (1.5 or </a:t>
            </a:r>
            <a:r>
              <a:rPr lang="en-US" altLang="en-US" sz="1400" dirty="0" smtClean="0">
                <a:solidFill>
                  <a:schemeClr val="tx1"/>
                </a:solidFill>
              </a:rPr>
              <a:t>1.6 &lt; |</a:t>
            </a:r>
            <a:r>
              <a:rPr lang="el-GR" altLang="en-US" sz="1400" dirty="0">
                <a:solidFill>
                  <a:schemeClr val="tx1"/>
                </a:solidFill>
              </a:rPr>
              <a:t>η</a:t>
            </a:r>
            <a:r>
              <a:rPr lang="en-US" altLang="en-US" sz="1400" dirty="0" smtClean="0">
                <a:solidFill>
                  <a:schemeClr val="tx1"/>
                </a:solidFill>
              </a:rPr>
              <a:t>| &lt;2.2)</a:t>
            </a:r>
          </a:p>
          <a:p>
            <a:pPr marL="169863" lvl="1" indent="-169863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1400" dirty="0" smtClean="0">
                <a:solidFill>
                  <a:schemeClr val="tx1"/>
                </a:solidFill>
              </a:rPr>
              <a:t>36 </a:t>
            </a:r>
            <a:r>
              <a:rPr lang="en-US" altLang="en-US" sz="1400" dirty="0">
                <a:solidFill>
                  <a:schemeClr val="tx1"/>
                </a:solidFill>
              </a:rPr>
              <a:t>superchambers in each </a:t>
            </a:r>
            <a:r>
              <a:rPr lang="en-US" altLang="en-US" sz="1400" dirty="0" err="1">
                <a:solidFill>
                  <a:schemeClr val="tx1"/>
                </a:solidFill>
              </a:rPr>
              <a:t>endcap</a:t>
            </a:r>
            <a:endParaRPr lang="en-US" altLang="en-US" sz="1400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2507" y="2820003"/>
            <a:ext cx="1052512" cy="455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88" dirty="0">
                <a:solidFill>
                  <a:schemeClr val="bg1"/>
                </a:solidFill>
                <a:latin typeface="Arial" pitchFamily="34" charset="0"/>
                <a:ea typeface="+mn-ea"/>
              </a:rPr>
              <a:t>Muon </a:t>
            </a:r>
          </a:p>
          <a:p>
            <a:pPr algn="ctr">
              <a:defRPr/>
            </a:pPr>
            <a:r>
              <a:rPr lang="en-US" sz="788" dirty="0">
                <a:solidFill>
                  <a:schemeClr val="bg1"/>
                </a:solidFill>
                <a:latin typeface="Arial" pitchFamily="34" charset="0"/>
                <a:ea typeface="+mn-ea"/>
              </a:rPr>
              <a:t>Endcap </a:t>
            </a:r>
          </a:p>
          <a:p>
            <a:pPr algn="ctr">
              <a:defRPr/>
            </a:pPr>
            <a:r>
              <a:rPr lang="en-US" sz="788" dirty="0">
                <a:solidFill>
                  <a:schemeClr val="bg1"/>
                </a:solidFill>
                <a:latin typeface="Arial" pitchFamily="34" charset="0"/>
                <a:ea typeface="+mn-ea"/>
              </a:rPr>
              <a:t>Station 1</a:t>
            </a:r>
          </a:p>
        </p:txBody>
      </p:sp>
      <p:sp>
        <p:nvSpPr>
          <p:cNvPr id="77837" name="TextBox 30"/>
          <p:cNvSpPr txBox="1">
            <a:spLocks noChangeArrowheads="1"/>
          </p:cNvSpPr>
          <p:nvPr/>
        </p:nvSpPr>
        <p:spPr bwMode="auto">
          <a:xfrm>
            <a:off x="-46903" y="3854485"/>
            <a:ext cx="1052513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900">
                <a:solidFill>
                  <a:schemeClr val="tx1"/>
                </a:solidFill>
              </a:rPr>
              <a:t>GE1/1</a:t>
            </a:r>
          </a:p>
        </p:txBody>
      </p:sp>
      <p:sp>
        <p:nvSpPr>
          <p:cNvPr id="77838" name="TextBox 108"/>
          <p:cNvSpPr txBox="1">
            <a:spLocks noChangeArrowheads="1"/>
          </p:cNvSpPr>
          <p:nvPr/>
        </p:nvSpPr>
        <p:spPr bwMode="auto">
          <a:xfrm>
            <a:off x="2092325" y="4038600"/>
            <a:ext cx="18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 i="1">
                <a:solidFill>
                  <a:srgbClr val="1119FF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200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77839" name="Picture 5" descr="Chamber-Chap-1.pdf"/>
          <p:cNvPicPr>
            <a:picLocks noChangeAspect="1"/>
          </p:cNvPicPr>
          <p:nvPr/>
        </p:nvPicPr>
        <p:blipFill>
          <a:blip r:embed="rId6" cstate="print">
            <a:lum bright="2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497388"/>
            <a:ext cx="2843212" cy="2014537"/>
          </a:xfrm>
          <a:prstGeom prst="rect">
            <a:avLst/>
          </a:prstGeom>
          <a:solidFill>
            <a:schemeClr val="bg1">
              <a:lumMod val="75000"/>
            </a:scheme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7840" name="Grouper 16"/>
          <p:cNvGrpSpPr>
            <a:grpSpLocks noChangeAspect="1"/>
          </p:cNvGrpSpPr>
          <p:nvPr/>
        </p:nvGrpSpPr>
        <p:grpSpPr bwMode="auto">
          <a:xfrm>
            <a:off x="3419475" y="3768725"/>
            <a:ext cx="3614738" cy="2044700"/>
            <a:chOff x="3967257" y="1175390"/>
            <a:chExt cx="5674288" cy="4806038"/>
          </a:xfrm>
        </p:grpSpPr>
        <p:sp>
          <p:nvSpPr>
            <p:cNvPr id="23" name="Ellipse 18"/>
            <p:cNvSpPr/>
            <p:nvPr/>
          </p:nvSpPr>
          <p:spPr>
            <a:xfrm>
              <a:off x="3967257" y="1175390"/>
              <a:ext cx="5674288" cy="4806038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lumMod val="20000"/>
                    <a:lumOff val="80000"/>
                  </a:schemeClr>
                </a:gs>
                <a:gs pos="67000">
                  <a:srgbClr val="000000">
                    <a:alpha val="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200"/>
            </a:p>
          </p:txBody>
        </p:sp>
        <p:pic>
          <p:nvPicPr>
            <p:cNvPr id="77854" name="Image 20" descr="GE11_III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2306" y="1419850"/>
              <a:ext cx="3735295" cy="3988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7" name="Straight Arrow Connector 26"/>
          <p:cNvCxnSpPr>
            <a:cxnSpLocks noChangeShapeType="1"/>
          </p:cNvCxnSpPr>
          <p:nvPr/>
        </p:nvCxnSpPr>
        <p:spPr bwMode="auto">
          <a:xfrm flipV="1">
            <a:off x="3708400" y="5227638"/>
            <a:ext cx="71438" cy="5238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29" name="Straight Arrow Connector 28"/>
          <p:cNvCxnSpPr>
            <a:cxnSpLocks noChangeShapeType="1"/>
          </p:cNvCxnSpPr>
          <p:nvPr/>
        </p:nvCxnSpPr>
        <p:spPr bwMode="auto">
          <a:xfrm flipV="1">
            <a:off x="3779838" y="4308475"/>
            <a:ext cx="576262" cy="8636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32" name="Straight Arrow Connector 31"/>
          <p:cNvCxnSpPr>
            <a:cxnSpLocks noChangeShapeType="1"/>
          </p:cNvCxnSpPr>
          <p:nvPr/>
        </p:nvCxnSpPr>
        <p:spPr bwMode="auto">
          <a:xfrm flipV="1">
            <a:off x="3995738" y="5551488"/>
            <a:ext cx="1008062" cy="1079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51" name="Straight Arrow Connector 50"/>
          <p:cNvCxnSpPr>
            <a:cxnSpLocks noChangeShapeType="1"/>
          </p:cNvCxnSpPr>
          <p:nvPr/>
        </p:nvCxnSpPr>
        <p:spPr bwMode="auto">
          <a:xfrm>
            <a:off x="4932363" y="4741863"/>
            <a:ext cx="1316037" cy="1201737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cxnSp>
        <p:nvCxnSpPr>
          <p:cNvPr id="53" name="Straight Arrow Connector 52"/>
          <p:cNvCxnSpPr>
            <a:cxnSpLocks noChangeShapeType="1"/>
          </p:cNvCxnSpPr>
          <p:nvPr/>
        </p:nvCxnSpPr>
        <p:spPr bwMode="auto">
          <a:xfrm>
            <a:off x="6227763" y="3956050"/>
            <a:ext cx="1316037" cy="160655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/>
        </p:spPr>
      </p:cxnSp>
      <p:sp>
        <p:nvSpPr>
          <p:cNvPr id="54" name="TextBox 53"/>
          <p:cNvSpPr txBox="1"/>
          <p:nvPr/>
        </p:nvSpPr>
        <p:spPr>
          <a:xfrm>
            <a:off x="8082321" y="5623252"/>
            <a:ext cx="1057854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Front-end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084888" y="3768725"/>
            <a:ext cx="944489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FF"/>
                </a:solidFill>
                <a:latin typeface="Calibri"/>
                <a:cs typeface="Calibri"/>
              </a:defRPr>
            </a:lvl1pPr>
          </a:lstStyle>
          <a:p>
            <a:r>
              <a:rPr lang="en-US" dirty="0"/>
              <a:t>Chamber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721" y="6308825"/>
            <a:ext cx="2578142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0000FF"/>
                </a:solidFill>
                <a:latin typeface="Calibri"/>
                <a:cs typeface="Calibri"/>
              </a:rPr>
              <a:t>Installation </a:t>
            </a:r>
            <a:r>
              <a:rPr lang="en-US" sz="1600" dirty="0" smtClean="0">
                <a:solidFill>
                  <a:srgbClr val="0000FF"/>
                </a:solidFill>
                <a:latin typeface="Calibri"/>
                <a:cs typeface="Calibri"/>
              </a:rPr>
              <a:t>planned for 2019</a:t>
            </a:r>
            <a:endParaRPr lang="en-US" sz="16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396288" y="6499048"/>
            <a:ext cx="747712" cy="365760"/>
          </a:xfrm>
        </p:spPr>
        <p:txBody>
          <a:bodyPr/>
          <a:lstStyle/>
          <a:p>
            <a:fld id="{C27BE154-88E5-4DE5-BFE5-F4915B9AAB6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982579" y="66675"/>
            <a:ext cx="7110496" cy="831850"/>
          </a:xfrm>
        </p:spPr>
        <p:txBody>
          <a:bodyPr/>
          <a:lstStyle/>
          <a:p>
            <a:r>
              <a:rPr lang="en-US" dirty="0" smtClean="0"/>
              <a:t>CMS GEM </a:t>
            </a:r>
            <a:r>
              <a:rPr lang="en-US" dirty="0"/>
              <a:t>U</a:t>
            </a:r>
            <a:r>
              <a:rPr lang="en-US" dirty="0" smtClean="0"/>
              <a:t>pgrade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039" y="955467"/>
            <a:ext cx="4536112" cy="2797008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5810392" y="2980861"/>
            <a:ext cx="1052512" cy="4556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88" dirty="0">
                <a:latin typeface="Arial" pitchFamily="34" charset="0"/>
                <a:ea typeface="+mn-ea"/>
              </a:rPr>
              <a:t>Muon </a:t>
            </a:r>
          </a:p>
          <a:p>
            <a:pPr algn="ctr">
              <a:defRPr/>
            </a:pPr>
            <a:r>
              <a:rPr lang="en-US" sz="788" dirty="0">
                <a:latin typeface="Arial" pitchFamily="34" charset="0"/>
                <a:ea typeface="+mn-ea"/>
              </a:rPr>
              <a:t>Endcap </a:t>
            </a:r>
          </a:p>
          <a:p>
            <a:pPr algn="ctr">
              <a:defRPr/>
            </a:pPr>
            <a:r>
              <a:rPr lang="en-US" sz="788" dirty="0">
                <a:latin typeface="Arial" pitchFamily="34" charset="0"/>
                <a:ea typeface="+mn-ea"/>
              </a:rPr>
              <a:t>Station 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6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9"/>
          <a:stretch/>
        </p:blipFill>
        <p:spPr bwMode="auto">
          <a:xfrm>
            <a:off x="8964" y="1315522"/>
            <a:ext cx="8381501" cy="534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CMS GEM </a:t>
            </a:r>
            <a:r>
              <a:rPr lang="en-US" sz="3200" dirty="0"/>
              <a:t>S</a:t>
            </a:r>
            <a:r>
              <a:rPr lang="en-US" sz="3200" dirty="0" smtClean="0"/>
              <a:t>lice Test Installation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8" name="Picture 1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63" y="1134263"/>
            <a:ext cx="3343835" cy="2394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164" y="3710421"/>
            <a:ext cx="3343835" cy="2412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933450"/>
            <a:ext cx="1763624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Commissioning </a:t>
            </a:r>
          </a:p>
          <a:p>
            <a:r>
              <a:rPr lang="en-US" sz="1400" b="1" i="1" dirty="0"/>
              <a:t>c</a:t>
            </a:r>
            <a:r>
              <a:rPr lang="en-US" sz="1400" b="1" i="1" dirty="0" smtClean="0"/>
              <a:t>urrently ongoing:</a:t>
            </a:r>
          </a:p>
          <a:p>
            <a:pPr>
              <a:lnSpc>
                <a:spcPct val="150000"/>
              </a:lnSpc>
            </a:pPr>
            <a:r>
              <a:rPr lang="en-US" sz="1400" b="1" i="1" dirty="0" smtClean="0"/>
              <a:t>- Gas, HV on</a:t>
            </a:r>
          </a:p>
          <a:p>
            <a:r>
              <a:rPr lang="en-US" sz="1400" b="1" i="1" dirty="0" smtClean="0"/>
              <a:t>- Electronics</a:t>
            </a:r>
          </a:p>
          <a:p>
            <a:r>
              <a:rPr lang="en-US" sz="1400" b="1" i="1" dirty="0" smtClean="0"/>
              <a:t>  powered</a:t>
            </a:r>
          </a:p>
          <a:p>
            <a:endParaRPr lang="en-US" sz="1400" b="1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2432098" y="2644375"/>
            <a:ext cx="105251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+mn-ea"/>
              </a:rPr>
              <a:t>Muon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+mn-ea"/>
              </a:rPr>
              <a:t>Endcap </a:t>
            </a:r>
          </a:p>
          <a:p>
            <a:pPr algn="ctr">
              <a:defRPr/>
            </a:pPr>
            <a:r>
              <a:rPr lang="en-US" sz="1600" b="1" dirty="0">
                <a:solidFill>
                  <a:schemeClr val="bg1"/>
                </a:solidFill>
                <a:latin typeface="Arial" pitchFamily="34" charset="0"/>
                <a:ea typeface="+mn-ea"/>
              </a:rPr>
              <a:t>Station 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097107" y="1040227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January 2017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3/9/2017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Hohlmann, Large GEM Detectors for Tracking at Forward Rapidities; RHIC Spin Meeting, BNL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H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FIT_EIC_template</Template>
  <TotalTime>6846</TotalTime>
  <Words>3470</Words>
  <Application>Microsoft Office PowerPoint</Application>
  <PresentationFormat>On-screen Show (4:3)</PresentationFormat>
  <Paragraphs>605</Paragraphs>
  <Slides>46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ＭＳ Ｐゴシック</vt:lpstr>
      <vt:lpstr>AR PL UMing HK</vt:lpstr>
      <vt:lpstr>Arial</vt:lpstr>
      <vt:lpstr>Calibri</vt:lpstr>
      <vt:lpstr>Cambria</vt:lpstr>
      <vt:lpstr>Cambria Math</vt:lpstr>
      <vt:lpstr>Comic Sans MS</vt:lpstr>
      <vt:lpstr>DejaVu Sans</vt:lpstr>
      <vt:lpstr>Helvetica</vt:lpstr>
      <vt:lpstr>MS Mincho</vt:lpstr>
      <vt:lpstr>Times New Roman</vt:lpstr>
      <vt:lpstr>Times Roman</vt:lpstr>
      <vt:lpstr>Verdana</vt:lpstr>
      <vt:lpstr>Wingdings</vt:lpstr>
      <vt:lpstr>MH design</vt:lpstr>
      <vt:lpstr>1_Office Theme</vt:lpstr>
      <vt:lpstr>Large GEM Detectors  for Tracking at Forward Rapidities</vt:lpstr>
      <vt:lpstr>Outline</vt:lpstr>
      <vt:lpstr>GEM Principle</vt:lpstr>
      <vt:lpstr>Large-area GEM Uses</vt:lpstr>
      <vt:lpstr>Large GEMs for EIC Detectors</vt:lpstr>
      <vt:lpstr>CMS Forward Muon Upgrade</vt:lpstr>
      <vt:lpstr>CMS GEM – Mechanical Construction</vt:lpstr>
      <vt:lpstr>CMS GEM Upgrade</vt:lpstr>
      <vt:lpstr>CMS GEM Slice Test Installation</vt:lpstr>
      <vt:lpstr>EIC GEM R&amp;D: Construction</vt:lpstr>
      <vt:lpstr>Assembly with Bolted Spacer Frames (U. Va.)</vt:lpstr>
      <vt:lpstr>Assembly with Glued Frames (Temple)</vt:lpstr>
      <vt:lpstr>EIC GEM R&amp;D: Readout</vt:lpstr>
      <vt:lpstr>First U-V Readout Prototype (U. Va.)</vt:lpstr>
      <vt:lpstr>R,φ-strip Readout Design (Temple)</vt:lpstr>
      <vt:lpstr>First Zigzag-strip Readout (FIT)</vt:lpstr>
      <vt:lpstr>EIC GEM R&amp;D: Mult. Scattering</vt:lpstr>
      <vt:lpstr>EIC GEM R&amp;D: Next Prototypes </vt:lpstr>
      <vt:lpstr>Overall EIC FT Geometry</vt:lpstr>
      <vt:lpstr>Common EIC GEM Foil Design</vt:lpstr>
      <vt:lpstr>Modified Mechanical Stretching (FlT)</vt:lpstr>
      <vt:lpstr>Carbon Fiber Frames (FIT)</vt:lpstr>
      <vt:lpstr>CF Composite R&amp;D (FIT)</vt:lpstr>
      <vt:lpstr>Non-linearity of First Zigzag Readout</vt:lpstr>
      <vt:lpstr>Improved Zigzag Strip Readout Design</vt:lpstr>
      <vt:lpstr>Much Improved Linearity</vt:lpstr>
      <vt:lpstr>Spatial Resolution</vt:lpstr>
      <vt:lpstr>EIC Zigzag Readout Foil (FIT)</vt:lpstr>
      <vt:lpstr>Summary &amp; Outlook</vt:lpstr>
      <vt:lpstr>PowerPoint Presentation</vt:lpstr>
      <vt:lpstr>Backup</vt:lpstr>
      <vt:lpstr>GE1/1: Muon Measurement</vt:lpstr>
      <vt:lpstr>First Iteration</vt:lpstr>
      <vt:lpstr>GEM foil scanning (Temple)</vt:lpstr>
      <vt:lpstr>STAR FGT Quarter Section</vt:lpstr>
      <vt:lpstr>Readout design at FIT group  zigzag strips</vt:lpstr>
      <vt:lpstr>Readout design at FIT group  zigzag strips</vt:lpstr>
      <vt:lpstr>PowerPoint Presentation</vt:lpstr>
      <vt:lpstr>PowerPoint Presentation</vt:lpstr>
      <vt:lpstr>Electronics – SRS and APVs</vt:lpstr>
      <vt:lpstr>Signal routing from readout strips to connectors</vt:lpstr>
      <vt:lpstr>PowerPoint Presentation</vt:lpstr>
      <vt:lpstr>PowerPoint Presentation</vt:lpstr>
      <vt:lpstr>Readout design at U. Va group 2D stereo angel strips (U-V strips) </vt:lpstr>
      <vt:lpstr>2D (U-V strips) readout with zebra connection concept</vt:lpstr>
      <vt:lpstr>Preliminary results on small 2D (U-V strips) triple GEM prototype with Zebra connection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R&amp;D Status on GEM Detectors for Forward Tracking  at a Future Electron-Ion Collider</dc:title>
  <dc:creator>hepA</dc:creator>
  <cp:lastModifiedBy>Microsoft</cp:lastModifiedBy>
  <cp:revision>502</cp:revision>
  <dcterms:created xsi:type="dcterms:W3CDTF">2006-08-16T00:00:00Z</dcterms:created>
  <dcterms:modified xsi:type="dcterms:W3CDTF">2017-03-09T18:06:13Z</dcterms:modified>
</cp:coreProperties>
</file>