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268" r:id="rId6"/>
    <p:sldId id="292" r:id="rId7"/>
    <p:sldId id="291" r:id="rId8"/>
    <p:sldId id="259" r:id="rId9"/>
    <p:sldId id="270" r:id="rId10"/>
    <p:sldId id="269" r:id="rId11"/>
    <p:sldId id="272" r:id="rId12"/>
    <p:sldId id="294" r:id="rId13"/>
    <p:sldId id="265" r:id="rId14"/>
    <p:sldId id="267" r:id="rId15"/>
    <p:sldId id="289" r:id="rId16"/>
    <p:sldId id="274" r:id="rId17"/>
    <p:sldId id="275" r:id="rId18"/>
    <p:sldId id="297" r:id="rId19"/>
    <p:sldId id="276" r:id="rId20"/>
    <p:sldId id="277" r:id="rId21"/>
    <p:sldId id="278" r:id="rId22"/>
    <p:sldId id="279" r:id="rId23"/>
    <p:sldId id="280" r:id="rId24"/>
    <p:sldId id="282" r:id="rId25"/>
    <p:sldId id="283" r:id="rId26"/>
    <p:sldId id="284" r:id="rId27"/>
    <p:sldId id="299" r:id="rId28"/>
    <p:sldId id="298" r:id="rId29"/>
    <p:sldId id="285" r:id="rId30"/>
    <p:sldId id="286" r:id="rId31"/>
    <p:sldId id="287" r:id="rId32"/>
    <p:sldId id="288"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488" autoAdjust="0"/>
  </p:normalViewPr>
  <p:slideViewPr>
    <p:cSldViewPr snapToGrid="0">
      <p:cViewPr varScale="1">
        <p:scale>
          <a:sx n="83" d="100"/>
          <a:sy n="83" d="100"/>
        </p:scale>
        <p:origin x="1614" y="10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64" d="100"/>
          <a:sy n="64" d="100"/>
        </p:scale>
        <p:origin x="4338" y="7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6DDF0-1781-47E9-AC9F-47E82DDD1E38}" type="datetimeFigureOut">
              <a:rPr lang="en-US" smtClean="0"/>
              <a:t>11/9/2023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85F797-1D40-4B8B-A858-DA74FEFE7F96}" type="slidenum">
              <a:rPr lang="en-US" smtClean="0"/>
              <a:t>‹#›</a:t>
            </a:fld>
            <a:endParaRPr lang="en-US"/>
          </a:p>
        </p:txBody>
      </p:sp>
    </p:spTree>
    <p:extLst>
      <p:ext uri="{BB962C8B-B14F-4D97-AF65-F5344CB8AC3E}">
        <p14:creationId xmlns:p14="http://schemas.microsoft.com/office/powerpoint/2010/main" val="1339998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8423B-8DD4-4B9C-98F6-934C161A57B1}"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943C1-AFF0-4568-9221-D7D454EA3184}" type="slidenum">
              <a:rPr lang="en-US" smtClean="0"/>
              <a:t>‹#›</a:t>
            </a:fld>
            <a:endParaRPr lang="en-US"/>
          </a:p>
        </p:txBody>
      </p:sp>
    </p:spTree>
    <p:extLst>
      <p:ext uri="{BB962C8B-B14F-4D97-AF65-F5344CB8AC3E}">
        <p14:creationId xmlns:p14="http://schemas.microsoft.com/office/powerpoint/2010/main" val="90065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image" Target="../media/image39.png"/><Relationship Id="rId4" Type="http://schemas.openxmlformats.org/officeDocument/2006/relationships/image" Target="../media/image38.png"/></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9943C1-AFF0-4568-9221-D7D454EA3184}" type="slidenum">
              <a:rPr lang="en-US" smtClean="0"/>
              <a:t>1</a:t>
            </a:fld>
            <a:endParaRPr lang="en-US"/>
          </a:p>
        </p:txBody>
      </p:sp>
    </p:spTree>
    <p:extLst>
      <p:ext uri="{BB962C8B-B14F-4D97-AF65-F5344CB8AC3E}">
        <p14:creationId xmlns:p14="http://schemas.microsoft.com/office/powerpoint/2010/main" val="352728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19943C1-AFF0-4568-9221-D7D454EA3184}" type="slidenum">
              <a:rPr lang="en-US" smtClean="0"/>
              <a:t>2</a:t>
            </a:fld>
            <a:endParaRPr lang="en-US"/>
          </a:p>
        </p:txBody>
      </p:sp>
    </p:spTree>
    <p:extLst>
      <p:ext uri="{BB962C8B-B14F-4D97-AF65-F5344CB8AC3E}">
        <p14:creationId xmlns:p14="http://schemas.microsoft.com/office/powerpoint/2010/main" val="108003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943C1-AFF0-4568-9221-D7D454EA3184}" type="slidenum">
              <a:rPr lang="en-US" smtClean="0"/>
              <a:t>4</a:t>
            </a:fld>
            <a:endParaRPr lang="en-US"/>
          </a:p>
        </p:txBody>
      </p:sp>
    </p:spTree>
    <p:extLst>
      <p:ext uri="{BB962C8B-B14F-4D97-AF65-F5344CB8AC3E}">
        <p14:creationId xmlns:p14="http://schemas.microsoft.com/office/powerpoint/2010/main" val="1492988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8189" y="4400550"/>
            <a:ext cx="16204366" cy="3600450"/>
          </a:xfrm>
        </p:spPr>
        <p:txBody>
          <a:bodyPr/>
          <a:lstStyle/>
          <a:p>
            <a:endParaRPr lang="en-US" dirty="0"/>
          </a:p>
        </p:txBody>
      </p:sp>
      <p:sp>
        <p:nvSpPr>
          <p:cNvPr id="4" name="Slide Number Placeholder 3"/>
          <p:cNvSpPr>
            <a:spLocks noGrp="1"/>
          </p:cNvSpPr>
          <p:nvPr>
            <p:ph type="sldNum" sz="quarter" idx="10"/>
          </p:nvPr>
        </p:nvSpPr>
        <p:spPr/>
        <p:txBody>
          <a:bodyPr/>
          <a:lstStyle/>
          <a:p>
            <a:fld id="{F19943C1-AFF0-4568-9221-D7D454EA3184}" type="slidenum">
              <a:rPr lang="en-US" smtClean="0"/>
              <a:t>5</a:t>
            </a:fld>
            <a:endParaRPr lang="en-US"/>
          </a:p>
        </p:txBody>
      </p:sp>
    </p:spTree>
    <p:extLst>
      <p:ext uri="{BB962C8B-B14F-4D97-AF65-F5344CB8AC3E}">
        <p14:creationId xmlns:p14="http://schemas.microsoft.com/office/powerpoint/2010/main" val="142026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49288"/>
            <a:ext cx="5486400" cy="3086100"/>
          </a:xfrm>
        </p:spPr>
      </p:sp>
      <p:pic>
        <p:nvPicPr>
          <p:cNvPr id="5" name="Picture 4"/>
          <p:cNvPicPr>
            <a:picLocks noChangeAspect="1"/>
          </p:cNvPicPr>
          <p:nvPr/>
        </p:nvPicPr>
        <p:blipFill>
          <a:blip r:embed="rId3"/>
          <a:stretch>
            <a:fillRect/>
          </a:stretch>
        </p:blipFill>
        <p:spPr>
          <a:xfrm>
            <a:off x="685800" y="5007902"/>
            <a:ext cx="5094514" cy="3645531"/>
          </a:xfrm>
          <a:prstGeom prst="rect">
            <a:avLst/>
          </a:prstGeom>
        </p:spPr>
      </p:pic>
      <p:sp>
        <p:nvSpPr>
          <p:cNvPr id="4" name="Slide Number Placeholder 3"/>
          <p:cNvSpPr>
            <a:spLocks noGrp="1"/>
          </p:cNvSpPr>
          <p:nvPr>
            <p:ph type="sldNum" sz="quarter" idx="10"/>
          </p:nvPr>
        </p:nvSpPr>
        <p:spPr/>
        <p:txBody>
          <a:bodyPr/>
          <a:lstStyle/>
          <a:p>
            <a:fld id="{F19943C1-AFF0-4568-9221-D7D454EA3184}" type="slidenum">
              <a:rPr lang="en-US" smtClean="0"/>
              <a:t>24</a:t>
            </a:fld>
            <a:endParaRPr lang="en-US"/>
          </a:p>
        </p:txBody>
      </p:sp>
      <p:pic>
        <p:nvPicPr>
          <p:cNvPr id="6" name="Picture 5"/>
          <p:cNvPicPr>
            <a:picLocks noChangeAspect="1"/>
          </p:cNvPicPr>
          <p:nvPr/>
        </p:nvPicPr>
        <p:blipFill>
          <a:blip r:embed="rId4"/>
          <a:stretch>
            <a:fillRect/>
          </a:stretch>
        </p:blipFill>
        <p:spPr>
          <a:xfrm>
            <a:off x="685800" y="8685213"/>
            <a:ext cx="5331998" cy="1176683"/>
          </a:xfrm>
          <a:prstGeom prst="rect">
            <a:avLst/>
          </a:prstGeom>
        </p:spPr>
      </p:pic>
      <p:pic>
        <p:nvPicPr>
          <p:cNvPr id="8" name="Picture 7"/>
          <p:cNvPicPr>
            <a:picLocks noChangeAspect="1"/>
          </p:cNvPicPr>
          <p:nvPr/>
        </p:nvPicPr>
        <p:blipFill>
          <a:blip r:embed="rId5"/>
          <a:stretch>
            <a:fillRect/>
          </a:stretch>
        </p:blipFill>
        <p:spPr>
          <a:xfrm>
            <a:off x="547565" y="4318104"/>
            <a:ext cx="6310435" cy="600794"/>
          </a:xfrm>
          <a:prstGeom prst="rect">
            <a:avLst/>
          </a:prstGeom>
        </p:spPr>
      </p:pic>
      <p:sp>
        <p:nvSpPr>
          <p:cNvPr id="9" name="Rectangle 8"/>
          <p:cNvSpPr/>
          <p:nvPr/>
        </p:nvSpPr>
        <p:spPr>
          <a:xfrm>
            <a:off x="3233057" y="954828"/>
            <a:ext cx="2784741" cy="1600438"/>
          </a:xfrm>
          <a:prstGeom prst="rect">
            <a:avLst/>
          </a:prstGeom>
        </p:spPr>
        <p:txBody>
          <a:bodyPr wrap="square">
            <a:spAutoFit/>
          </a:bodyPr>
          <a:lstStyle/>
          <a:p>
            <a:r>
              <a:rPr lang="en-US" sz="700" dirty="0"/>
              <a:t>The detector consists of:</a:t>
            </a:r>
          </a:p>
          <a:p>
            <a:r>
              <a:rPr lang="en-US" sz="700" dirty="0"/>
              <a:t>A collimator to ensure that only X-rays generated from where the primary electron beam interacts with the sample will be collected.</a:t>
            </a:r>
          </a:p>
          <a:p>
            <a:r>
              <a:rPr lang="en-US" sz="700" dirty="0"/>
              <a:t>An electron trap to ensure that X-rays, but no electrons, enter the detector.</a:t>
            </a:r>
          </a:p>
          <a:p>
            <a:r>
              <a:rPr lang="en-US" sz="700" dirty="0"/>
              <a:t>A window to isolate the detector crystal, under high vacuum, from the chamber of the microscope. Older windows were composed of Be which did not allow low-energy X-rays (&lt; ~0.9 </a:t>
            </a:r>
            <a:r>
              <a:rPr lang="en-US" sz="700" dirty="0" err="1"/>
              <a:t>keV</a:t>
            </a:r>
            <a:r>
              <a:rPr lang="en-US" sz="700" dirty="0"/>
              <a:t>) to pass through it, but more modern windows are composed of polymers that will allow low-energy X-rays (down to ~0.1 </a:t>
            </a:r>
            <a:r>
              <a:rPr lang="en-US" sz="700" dirty="0" err="1"/>
              <a:t>keV</a:t>
            </a:r>
            <a:r>
              <a:rPr lang="en-US" sz="700" dirty="0"/>
              <a:t>) to pass. There is also a windowless configuration that removes the absorption issue.</a:t>
            </a:r>
          </a:p>
          <a:p>
            <a:r>
              <a:rPr lang="en-US" sz="700" dirty="0"/>
              <a:t>A semiconductor crystal detector.</a:t>
            </a:r>
          </a:p>
          <a:p>
            <a:r>
              <a:rPr lang="en-US" sz="700" dirty="0"/>
              <a:t>Electronics to detect the charge recorded by the detector, convert it to a voltage pulse and pass it to the pulse processor.</a:t>
            </a:r>
          </a:p>
        </p:txBody>
      </p:sp>
      <p:sp>
        <p:nvSpPr>
          <p:cNvPr id="10" name="Notes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193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943C1-AFF0-4568-9221-D7D454EA3184}" type="slidenum">
              <a:rPr lang="en-US" smtClean="0"/>
              <a:t>30</a:t>
            </a:fld>
            <a:endParaRPr lang="en-US"/>
          </a:p>
        </p:txBody>
      </p:sp>
    </p:spTree>
    <p:extLst>
      <p:ext uri="{BB962C8B-B14F-4D97-AF65-F5344CB8AC3E}">
        <p14:creationId xmlns:p14="http://schemas.microsoft.com/office/powerpoint/2010/main" val="99869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538286-4D78-4FBB-9E1E-5AFFDCF1E2E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54005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38286-4D78-4FBB-9E1E-5AFFDCF1E2E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414289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38286-4D78-4FBB-9E1E-5AFFDCF1E2E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406909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38286-4D78-4FBB-9E1E-5AFFDCF1E2E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104005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38286-4D78-4FBB-9E1E-5AFFDCF1E2EB}"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366980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538286-4D78-4FBB-9E1E-5AFFDCF1E2EB}"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192838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538286-4D78-4FBB-9E1E-5AFFDCF1E2EB}"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67549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538286-4D78-4FBB-9E1E-5AFFDCF1E2EB}"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100312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38286-4D78-4FBB-9E1E-5AFFDCF1E2EB}"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402678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38286-4D78-4FBB-9E1E-5AFFDCF1E2EB}"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171575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38286-4D78-4FBB-9E1E-5AFFDCF1E2EB}"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8E093-5B95-4415-85BB-859994D82899}" type="slidenum">
              <a:rPr lang="en-US" smtClean="0"/>
              <a:t>‹#›</a:t>
            </a:fld>
            <a:endParaRPr lang="en-US"/>
          </a:p>
        </p:txBody>
      </p:sp>
    </p:spTree>
    <p:extLst>
      <p:ext uri="{BB962C8B-B14F-4D97-AF65-F5344CB8AC3E}">
        <p14:creationId xmlns:p14="http://schemas.microsoft.com/office/powerpoint/2010/main" val="287836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38286-4D78-4FBB-9E1E-5AFFDCF1E2EB}" type="datetimeFigureOut">
              <a:rPr lang="en-US" smtClean="0"/>
              <a:t>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8E093-5B95-4415-85BB-859994D82899}" type="slidenum">
              <a:rPr lang="en-US" smtClean="0"/>
              <a:t>‹#›</a:t>
            </a:fld>
            <a:endParaRPr lang="en-US"/>
          </a:p>
        </p:txBody>
      </p:sp>
    </p:spTree>
    <p:extLst>
      <p:ext uri="{BB962C8B-B14F-4D97-AF65-F5344CB8AC3E}">
        <p14:creationId xmlns:p14="http://schemas.microsoft.com/office/powerpoint/2010/main" val="239366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82" y="164573"/>
            <a:ext cx="12288882" cy="2387600"/>
          </a:xfrm>
        </p:spPr>
        <p:txBody>
          <a:bodyPr>
            <a:normAutofit fontScale="90000"/>
          </a:bodyPr>
          <a:lstStyle/>
          <a:p>
            <a:r>
              <a:rPr lang="en-US" dirty="0">
                <a:solidFill>
                  <a:schemeClr val="accent1">
                    <a:lumMod val="50000"/>
                  </a:schemeClr>
                </a:solidFill>
                <a:latin typeface="Arial Black" panose="020B0A04020102020204" pitchFamily="34" charset="0"/>
              </a:rPr>
              <a:t>Energy Dispersive </a:t>
            </a:r>
            <a:br>
              <a:rPr lang="en-US" dirty="0">
                <a:solidFill>
                  <a:schemeClr val="accent1">
                    <a:lumMod val="50000"/>
                  </a:schemeClr>
                </a:solidFill>
                <a:latin typeface="Arial Black" panose="020B0A04020102020204" pitchFamily="34" charset="0"/>
              </a:rPr>
            </a:br>
            <a:r>
              <a:rPr lang="en-US" dirty="0">
                <a:solidFill>
                  <a:schemeClr val="accent1">
                    <a:lumMod val="50000"/>
                  </a:schemeClr>
                </a:solidFill>
                <a:latin typeface="Arial Black" panose="020B0A04020102020204" pitchFamily="34" charset="0"/>
              </a:rPr>
              <a:t>spectroscopy</a:t>
            </a:r>
            <a:br>
              <a:rPr lang="en-US" dirty="0">
                <a:solidFill>
                  <a:schemeClr val="accent1">
                    <a:lumMod val="50000"/>
                  </a:schemeClr>
                </a:solidFill>
                <a:latin typeface="Arial Black" panose="020B0A04020102020204" pitchFamily="34" charset="0"/>
              </a:rPr>
            </a:br>
            <a:r>
              <a:rPr lang="en-US" dirty="0">
                <a:solidFill>
                  <a:schemeClr val="accent1">
                    <a:lumMod val="50000"/>
                  </a:schemeClr>
                </a:solidFill>
                <a:latin typeface="Arial Black" panose="020B0A04020102020204" pitchFamily="34" charset="0"/>
              </a:rPr>
              <a:t>(EDS analysis)</a:t>
            </a:r>
          </a:p>
        </p:txBody>
      </p:sp>
      <p:pic>
        <p:nvPicPr>
          <p:cNvPr id="5" name="Picture 4"/>
          <p:cNvPicPr>
            <a:picLocks noChangeAspect="1"/>
          </p:cNvPicPr>
          <p:nvPr/>
        </p:nvPicPr>
        <p:blipFill>
          <a:blip r:embed="rId3"/>
          <a:stretch>
            <a:fillRect/>
          </a:stretch>
        </p:blipFill>
        <p:spPr>
          <a:xfrm>
            <a:off x="8176056" y="6112946"/>
            <a:ext cx="3381375" cy="676275"/>
          </a:xfrm>
          <a:prstGeom prst="rect">
            <a:avLst/>
          </a:prstGeom>
        </p:spPr>
      </p:pic>
      <p:pic>
        <p:nvPicPr>
          <p:cNvPr id="7" name="Picture 6"/>
          <p:cNvPicPr>
            <a:picLocks noChangeAspect="1"/>
          </p:cNvPicPr>
          <p:nvPr/>
        </p:nvPicPr>
        <p:blipFill>
          <a:blip r:embed="rId4"/>
          <a:stretch>
            <a:fillRect/>
          </a:stretch>
        </p:blipFill>
        <p:spPr>
          <a:xfrm>
            <a:off x="698640" y="3189259"/>
            <a:ext cx="4181970" cy="3138581"/>
          </a:xfrm>
          <a:prstGeom prst="rect">
            <a:avLst/>
          </a:prstGeom>
        </p:spPr>
      </p:pic>
      <p:pic>
        <p:nvPicPr>
          <p:cNvPr id="8" name="Picture 7"/>
          <p:cNvPicPr>
            <a:picLocks noChangeAspect="1"/>
          </p:cNvPicPr>
          <p:nvPr/>
        </p:nvPicPr>
        <p:blipFill>
          <a:blip r:embed="rId5"/>
          <a:stretch>
            <a:fillRect/>
          </a:stretch>
        </p:blipFill>
        <p:spPr>
          <a:xfrm>
            <a:off x="5451531" y="3151209"/>
            <a:ext cx="6310992" cy="2961737"/>
          </a:xfrm>
          <a:prstGeom prst="rect">
            <a:avLst/>
          </a:prstGeom>
        </p:spPr>
      </p:pic>
      <p:sp>
        <p:nvSpPr>
          <p:cNvPr id="3" name="TextBox 2"/>
          <p:cNvSpPr txBox="1"/>
          <p:nvPr/>
        </p:nvSpPr>
        <p:spPr>
          <a:xfrm>
            <a:off x="1988820" y="2529313"/>
            <a:ext cx="8779968" cy="707886"/>
          </a:xfrm>
          <a:prstGeom prst="rect">
            <a:avLst/>
          </a:prstGeom>
          <a:noFill/>
        </p:spPr>
        <p:txBody>
          <a:bodyPr wrap="none" rtlCol="0">
            <a:spAutoFit/>
          </a:bodyPr>
          <a:lstStyle/>
          <a:p>
            <a:r>
              <a:rPr lang="en-US" sz="2000" b="1" dirty="0">
                <a:solidFill>
                  <a:schemeClr val="tx2"/>
                </a:solidFill>
                <a:latin typeface="Berlin Sans FB Demi" panose="020E0802020502020306" pitchFamily="34" charset="0"/>
              </a:rPr>
              <a:t>High Resolution Microscopy and Advanced Imaging Center, FLORIDA TECH</a:t>
            </a:r>
          </a:p>
          <a:p>
            <a:r>
              <a:rPr lang="en-US" sz="2000" b="1" dirty="0">
                <a:solidFill>
                  <a:schemeClr val="tx2"/>
                </a:solidFill>
                <a:latin typeface="Berlin Sans FB Demi" panose="020E0802020502020306" pitchFamily="34" charset="0"/>
              </a:rPr>
              <a:t>                                    Tatiana Karpova, MD, PhD </a:t>
            </a:r>
          </a:p>
        </p:txBody>
      </p:sp>
      <p:pic>
        <p:nvPicPr>
          <p:cNvPr id="4" name="Picture 3"/>
          <p:cNvPicPr>
            <a:picLocks noChangeAspect="1"/>
          </p:cNvPicPr>
          <p:nvPr/>
        </p:nvPicPr>
        <p:blipFill>
          <a:blip r:embed="rId6"/>
          <a:stretch>
            <a:fillRect/>
          </a:stretch>
        </p:blipFill>
        <p:spPr>
          <a:xfrm>
            <a:off x="6118656" y="6036797"/>
            <a:ext cx="1800225" cy="809625"/>
          </a:xfrm>
          <a:prstGeom prst="rect">
            <a:avLst/>
          </a:prstGeom>
        </p:spPr>
      </p:pic>
    </p:spTree>
    <p:extLst>
      <p:ext uri="{BB962C8B-B14F-4D97-AF65-F5344CB8AC3E}">
        <p14:creationId xmlns:p14="http://schemas.microsoft.com/office/powerpoint/2010/main" val="220289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7056"/>
            <a:ext cx="11802533" cy="765406"/>
          </a:xfrm>
        </p:spPr>
        <p:txBody>
          <a:bodyPr>
            <a:normAutofit fontScale="90000"/>
          </a:bodyPr>
          <a:lstStyle/>
          <a:p>
            <a:r>
              <a:rPr lang="da-DK" dirty="0">
                <a:solidFill>
                  <a:schemeClr val="accent1">
                    <a:lumMod val="50000"/>
                  </a:schemeClr>
                </a:solidFill>
                <a:latin typeface="Arial Black" panose="020B0A04020102020204" pitchFamily="34" charset="0"/>
              </a:rPr>
              <a:t>Accelerating voltage or overvoltage ratio</a:t>
            </a:r>
            <a:br>
              <a:rPr lang="da-DK" dirty="0"/>
            </a:br>
            <a:endParaRPr lang="en-US" dirty="0"/>
          </a:p>
        </p:txBody>
      </p:sp>
      <p:pic>
        <p:nvPicPr>
          <p:cNvPr id="4" name="Content Placeholder 3"/>
          <p:cNvPicPr>
            <a:picLocks noGrp="1" noChangeAspect="1"/>
          </p:cNvPicPr>
          <p:nvPr>
            <p:ph idx="1"/>
          </p:nvPr>
        </p:nvPicPr>
        <p:blipFill>
          <a:blip r:embed="rId2"/>
          <a:stretch>
            <a:fillRect/>
          </a:stretch>
        </p:blipFill>
        <p:spPr>
          <a:xfrm>
            <a:off x="580903" y="1625599"/>
            <a:ext cx="5515097" cy="3810683"/>
          </a:xfrm>
          <a:prstGeom prst="rect">
            <a:avLst/>
          </a:prstGeom>
        </p:spPr>
      </p:pic>
      <p:pic>
        <p:nvPicPr>
          <p:cNvPr id="5" name="Picture 4"/>
          <p:cNvPicPr>
            <a:picLocks noChangeAspect="1"/>
          </p:cNvPicPr>
          <p:nvPr/>
        </p:nvPicPr>
        <p:blipFill>
          <a:blip r:embed="rId3"/>
          <a:stretch>
            <a:fillRect/>
          </a:stretch>
        </p:blipFill>
        <p:spPr>
          <a:xfrm>
            <a:off x="754313" y="5597150"/>
            <a:ext cx="4647422" cy="524250"/>
          </a:xfrm>
          <a:prstGeom prst="rect">
            <a:avLst/>
          </a:prstGeom>
        </p:spPr>
      </p:pic>
      <p:sp>
        <p:nvSpPr>
          <p:cNvPr id="7" name="TextBox 6"/>
          <p:cNvSpPr txBox="1"/>
          <p:nvPr/>
        </p:nvSpPr>
        <p:spPr>
          <a:xfrm>
            <a:off x="6705601" y="1684867"/>
            <a:ext cx="5325532" cy="4524315"/>
          </a:xfrm>
          <a:prstGeom prst="rect">
            <a:avLst/>
          </a:prstGeom>
          <a:noFill/>
        </p:spPr>
        <p:txBody>
          <a:bodyPr wrap="square" rtlCol="0">
            <a:spAutoFit/>
          </a:bodyPr>
          <a:lstStyle/>
          <a:p>
            <a:r>
              <a:rPr lang="en-US" dirty="0"/>
              <a:t>The accelerating voltage used in the electron microscope controls the energy of the</a:t>
            </a:r>
          </a:p>
          <a:p>
            <a:r>
              <a:rPr lang="en-US" dirty="0"/>
              <a:t>electrons in the primary beam. In the SEM, accelerating voltages are typically 5-30 </a:t>
            </a:r>
            <a:r>
              <a:rPr lang="en-US" dirty="0" err="1"/>
              <a:t>keV</a:t>
            </a:r>
            <a:endParaRPr lang="en-US" dirty="0"/>
          </a:p>
          <a:p>
            <a:r>
              <a:rPr lang="en-US" dirty="0"/>
              <a:t>but in TEMs much higher accelerating voltages, 100-400 </a:t>
            </a:r>
            <a:r>
              <a:rPr lang="en-US" dirty="0" err="1"/>
              <a:t>keV</a:t>
            </a:r>
            <a:r>
              <a:rPr lang="en-US" dirty="0"/>
              <a:t> or more, are used. In order</a:t>
            </a:r>
          </a:p>
          <a:p>
            <a:r>
              <a:rPr lang="en-US" dirty="0"/>
              <a:t>to generate Characteristic X-rays the electrons in the primary beam must have enough</a:t>
            </a:r>
          </a:p>
          <a:p>
            <a:r>
              <a:rPr lang="en-US" dirty="0"/>
              <a:t>energy to overcome the ionization energy, also called the critical ionization energy, of the</a:t>
            </a:r>
          </a:p>
          <a:p>
            <a:r>
              <a:rPr lang="en-US" dirty="0"/>
              <a:t>inner-shell electrons in the atoms of the sample. With the high accelerating voltages used</a:t>
            </a:r>
          </a:p>
          <a:p>
            <a:r>
              <a:rPr lang="en-US" dirty="0"/>
              <a:t>in TEMs this is not a problem, but in SEMs care must be taken to use a sufficiently high</a:t>
            </a:r>
          </a:p>
          <a:p>
            <a:r>
              <a:rPr lang="en-US" dirty="0"/>
              <a:t>accelerating voltage to stimulate X-rays from all elements in the sample.</a:t>
            </a:r>
          </a:p>
        </p:txBody>
      </p:sp>
      <p:sp>
        <p:nvSpPr>
          <p:cNvPr id="3" name="Rectangle 2">
            <a:extLst>
              <a:ext uri="{FF2B5EF4-FFF2-40B4-BE49-F238E27FC236}">
                <a16:creationId xmlns:a16="http://schemas.microsoft.com/office/drawing/2014/main" id="{4100AC43-87A8-5605-4933-3B273CF81A74}"/>
              </a:ext>
            </a:extLst>
          </p:cNvPr>
          <p:cNvSpPr/>
          <p:nvPr/>
        </p:nvSpPr>
        <p:spPr>
          <a:xfrm>
            <a:off x="8297029" y="634007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219280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882"/>
            <a:ext cx="12881610" cy="1325563"/>
          </a:xfrm>
        </p:spPr>
        <p:txBody>
          <a:bodyPr/>
          <a:lstStyle/>
          <a:p>
            <a:pPr algn="ctr"/>
            <a:r>
              <a:rPr lang="da-DK" dirty="0">
                <a:solidFill>
                  <a:schemeClr val="accent1">
                    <a:lumMod val="50000"/>
                  </a:schemeClr>
                </a:solidFill>
                <a:latin typeface="Arial Black" panose="020B0A04020102020204" pitchFamily="34" charset="0"/>
              </a:rPr>
              <a:t>Accelerating voltage </a:t>
            </a:r>
            <a:br>
              <a:rPr lang="da-DK" dirty="0">
                <a:solidFill>
                  <a:schemeClr val="accent1">
                    <a:lumMod val="50000"/>
                  </a:schemeClr>
                </a:solidFill>
                <a:latin typeface="Arial Black" panose="020B0A04020102020204" pitchFamily="34" charset="0"/>
              </a:rPr>
            </a:br>
            <a:r>
              <a:rPr lang="da-DK" dirty="0">
                <a:solidFill>
                  <a:schemeClr val="accent1">
                    <a:lumMod val="50000"/>
                  </a:schemeClr>
                </a:solidFill>
                <a:latin typeface="Arial Black" panose="020B0A04020102020204" pitchFamily="34" charset="0"/>
              </a:rPr>
              <a:t>or overvoltage ratio</a:t>
            </a:r>
            <a:endParaRPr lang="en-US" dirty="0">
              <a:solidFill>
                <a:schemeClr val="accent1">
                  <a:lumMod val="50000"/>
                </a:schemeClr>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365606" y="1945528"/>
            <a:ext cx="6716838" cy="3231153"/>
          </a:xfrm>
          <a:prstGeom prst="rect">
            <a:avLst/>
          </a:prstGeom>
        </p:spPr>
      </p:pic>
      <p:pic>
        <p:nvPicPr>
          <p:cNvPr id="6" name="Picture 5"/>
          <p:cNvPicPr>
            <a:picLocks noChangeAspect="1"/>
          </p:cNvPicPr>
          <p:nvPr/>
        </p:nvPicPr>
        <p:blipFill>
          <a:blip r:embed="rId3"/>
          <a:stretch>
            <a:fillRect/>
          </a:stretch>
        </p:blipFill>
        <p:spPr>
          <a:xfrm>
            <a:off x="365606" y="5335951"/>
            <a:ext cx="7056486" cy="442980"/>
          </a:xfrm>
          <a:prstGeom prst="rect">
            <a:avLst/>
          </a:prstGeom>
        </p:spPr>
      </p:pic>
      <p:sp>
        <p:nvSpPr>
          <p:cNvPr id="7" name="TextBox 6"/>
          <p:cNvSpPr txBox="1"/>
          <p:nvPr/>
        </p:nvSpPr>
        <p:spPr>
          <a:xfrm>
            <a:off x="7182197" y="1945528"/>
            <a:ext cx="4713316" cy="3416320"/>
          </a:xfrm>
          <a:prstGeom prst="rect">
            <a:avLst/>
          </a:prstGeom>
          <a:noFill/>
        </p:spPr>
        <p:txBody>
          <a:bodyPr wrap="square" rtlCol="0">
            <a:spAutoFit/>
          </a:bodyPr>
          <a:lstStyle/>
          <a:p>
            <a:r>
              <a:rPr lang="en-US" dirty="0"/>
              <a:t>The overvoltage ratio is the ratio of the energy of the electrons in the primary beam, E , to</a:t>
            </a:r>
          </a:p>
          <a:p>
            <a:r>
              <a:rPr lang="en-US" dirty="0"/>
              <a:t>the critical ionization energy, E , needed to ionize an inner shell of an atom in the sample.</a:t>
            </a:r>
          </a:p>
          <a:p>
            <a:r>
              <a:rPr lang="en-US" dirty="0"/>
              <a:t>For example, if the accelerating voltage is 15 kV, the energy of the electrons in the primary</a:t>
            </a:r>
          </a:p>
          <a:p>
            <a:r>
              <a:rPr lang="en-US" dirty="0"/>
              <a:t>beam is 15 </a:t>
            </a:r>
            <a:r>
              <a:rPr lang="en-US" dirty="0" err="1"/>
              <a:t>keV</a:t>
            </a:r>
            <a:r>
              <a:rPr lang="en-US" dirty="0"/>
              <a:t>. The critical excitation energy of the Fe Kα X-ray is 7.11 </a:t>
            </a:r>
            <a:r>
              <a:rPr lang="en-US" dirty="0" err="1"/>
              <a:t>keV</a:t>
            </a:r>
            <a:r>
              <a:rPr lang="en-US" dirty="0"/>
              <a:t>, and</a:t>
            </a:r>
          </a:p>
          <a:p>
            <a:r>
              <a:rPr lang="en-US" dirty="0"/>
              <a:t>therefore the overvoltage ratio, U = E /E , is 2.11. For efficient generation of X-rays, the</a:t>
            </a:r>
          </a:p>
          <a:p>
            <a:r>
              <a:rPr lang="en-US" dirty="0"/>
              <a:t>overvoltage ratio should be at least 2 (the optimum value is ~2.7).</a:t>
            </a:r>
          </a:p>
        </p:txBody>
      </p:sp>
      <p:sp>
        <p:nvSpPr>
          <p:cNvPr id="3" name="Rectangle 2">
            <a:extLst>
              <a:ext uri="{FF2B5EF4-FFF2-40B4-BE49-F238E27FC236}">
                <a16:creationId xmlns:a16="http://schemas.microsoft.com/office/drawing/2014/main" id="{29E2F71A-4EFD-DDF2-27CB-B917AE56741E}"/>
              </a:ext>
            </a:extLst>
          </p:cNvPr>
          <p:cNvSpPr/>
          <p:nvPr/>
        </p:nvSpPr>
        <p:spPr>
          <a:xfrm>
            <a:off x="8297029" y="634007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295978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510" y="309694"/>
            <a:ext cx="5859918" cy="699587"/>
          </a:xfrm>
        </p:spPr>
        <p:txBody>
          <a:bodyPr>
            <a:normAutofit/>
          </a:bodyPr>
          <a:lstStyle/>
          <a:p>
            <a:r>
              <a:rPr lang="en-US" dirty="0">
                <a:solidFill>
                  <a:schemeClr val="accent1">
                    <a:lumMod val="50000"/>
                  </a:schemeClr>
                </a:solidFill>
                <a:latin typeface="Arial Black" panose="020B0A04020102020204" pitchFamily="34" charset="0"/>
              </a:rPr>
              <a:t>Spatial resolution </a:t>
            </a:r>
          </a:p>
        </p:txBody>
      </p:sp>
      <p:pic>
        <p:nvPicPr>
          <p:cNvPr id="5" name="Picture 4"/>
          <p:cNvPicPr>
            <a:picLocks noChangeAspect="1"/>
          </p:cNvPicPr>
          <p:nvPr/>
        </p:nvPicPr>
        <p:blipFill>
          <a:blip r:embed="rId2"/>
          <a:stretch>
            <a:fillRect/>
          </a:stretch>
        </p:blipFill>
        <p:spPr>
          <a:xfrm>
            <a:off x="6586428" y="47636"/>
            <a:ext cx="4908997" cy="2496528"/>
          </a:xfrm>
          <a:prstGeom prst="rect">
            <a:avLst/>
          </a:prstGeom>
        </p:spPr>
      </p:pic>
      <p:pic>
        <p:nvPicPr>
          <p:cNvPr id="6" name="Picture 5"/>
          <p:cNvPicPr>
            <a:picLocks noChangeAspect="1"/>
          </p:cNvPicPr>
          <p:nvPr/>
        </p:nvPicPr>
        <p:blipFill>
          <a:blip r:embed="rId3"/>
          <a:stretch>
            <a:fillRect/>
          </a:stretch>
        </p:blipFill>
        <p:spPr>
          <a:xfrm>
            <a:off x="275573" y="1804463"/>
            <a:ext cx="5761637" cy="3749787"/>
          </a:xfrm>
          <a:prstGeom prst="rect">
            <a:avLst/>
          </a:prstGeom>
        </p:spPr>
      </p:pic>
      <p:pic>
        <p:nvPicPr>
          <p:cNvPr id="7" name="Picture 6"/>
          <p:cNvPicPr>
            <a:picLocks noChangeAspect="1"/>
          </p:cNvPicPr>
          <p:nvPr/>
        </p:nvPicPr>
        <p:blipFill>
          <a:blip r:embed="rId4"/>
          <a:stretch>
            <a:fillRect/>
          </a:stretch>
        </p:blipFill>
        <p:spPr>
          <a:xfrm>
            <a:off x="6586428" y="2544164"/>
            <a:ext cx="5350794" cy="1371536"/>
          </a:xfrm>
          <a:prstGeom prst="rect">
            <a:avLst/>
          </a:prstGeom>
        </p:spPr>
      </p:pic>
      <p:pic>
        <p:nvPicPr>
          <p:cNvPr id="8" name="Picture 7"/>
          <p:cNvPicPr>
            <a:picLocks noChangeAspect="1"/>
          </p:cNvPicPr>
          <p:nvPr/>
        </p:nvPicPr>
        <p:blipFill>
          <a:blip r:embed="rId5"/>
          <a:stretch>
            <a:fillRect/>
          </a:stretch>
        </p:blipFill>
        <p:spPr>
          <a:xfrm>
            <a:off x="6586428" y="3915700"/>
            <a:ext cx="5051529" cy="1377690"/>
          </a:xfrm>
          <a:prstGeom prst="rect">
            <a:avLst/>
          </a:prstGeom>
        </p:spPr>
      </p:pic>
      <p:pic>
        <p:nvPicPr>
          <p:cNvPr id="9" name="Picture 8"/>
          <p:cNvPicPr>
            <a:picLocks noChangeAspect="1"/>
          </p:cNvPicPr>
          <p:nvPr/>
        </p:nvPicPr>
        <p:blipFill>
          <a:blip r:embed="rId6"/>
          <a:stretch>
            <a:fillRect/>
          </a:stretch>
        </p:blipFill>
        <p:spPr>
          <a:xfrm>
            <a:off x="6657091" y="5186767"/>
            <a:ext cx="5551562" cy="1671233"/>
          </a:xfrm>
          <a:prstGeom prst="rect">
            <a:avLst/>
          </a:prstGeom>
        </p:spPr>
      </p:pic>
      <p:sp>
        <p:nvSpPr>
          <p:cNvPr id="3" name="TextBox 2">
            <a:extLst>
              <a:ext uri="{FF2B5EF4-FFF2-40B4-BE49-F238E27FC236}">
                <a16:creationId xmlns:a16="http://schemas.microsoft.com/office/drawing/2014/main" id="{CFCF2C0B-7A54-DF1C-B8DE-F277DAC198C5}"/>
              </a:ext>
            </a:extLst>
          </p:cNvPr>
          <p:cNvSpPr txBox="1"/>
          <p:nvPr/>
        </p:nvSpPr>
        <p:spPr>
          <a:xfrm>
            <a:off x="122804" y="6022383"/>
            <a:ext cx="5761637" cy="738664"/>
          </a:xfrm>
          <a:prstGeom prst="rect">
            <a:avLst/>
          </a:prstGeom>
          <a:noFill/>
        </p:spPr>
        <p:txBody>
          <a:bodyPr wrap="square" rtlCol="0">
            <a:spAutoFit/>
          </a:bodyPr>
          <a:lstStyle/>
          <a:p>
            <a:r>
              <a:rPr lang="en-US" sz="1400" dirty="0"/>
              <a:t>High spatial resolution energy dispersive X-ray spectrometry in the SEM and the detection of light elements including lithium Simon Burgess, </a:t>
            </a:r>
            <a:r>
              <a:rPr lang="en-US" sz="1400" dirty="0" err="1"/>
              <a:t>Xiaobing</a:t>
            </a:r>
            <a:r>
              <a:rPr lang="en-US" sz="1400" dirty="0"/>
              <a:t> Li, and James Holland Oxford Instruments </a:t>
            </a:r>
            <a:r>
              <a:rPr lang="en-US" sz="1400" dirty="0" err="1"/>
              <a:t>NanoAnalysis</a:t>
            </a:r>
            <a:r>
              <a:rPr lang="en-US" sz="1400" dirty="0"/>
              <a:t>, High Wycombe, UK</a:t>
            </a:r>
          </a:p>
        </p:txBody>
      </p:sp>
    </p:spTree>
    <p:extLst>
      <p:ext uri="{BB962C8B-B14F-4D97-AF65-F5344CB8AC3E}">
        <p14:creationId xmlns:p14="http://schemas.microsoft.com/office/powerpoint/2010/main" val="408222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8506" y="1281345"/>
            <a:ext cx="7485663" cy="2862322"/>
          </a:xfrm>
          <a:prstGeom prst="rect">
            <a:avLst/>
          </a:prstGeom>
        </p:spPr>
        <p:txBody>
          <a:bodyPr wrap="square">
            <a:spAutoFit/>
          </a:bodyPr>
          <a:lstStyle/>
          <a:p>
            <a:pPr algn="just" fontAlgn="base"/>
            <a:br>
              <a:rPr lang="en-US" dirty="0">
                <a:solidFill>
                  <a:srgbClr val="4A4A4A"/>
                </a:solidFill>
                <a:latin typeface="Open Sans"/>
              </a:rPr>
            </a:br>
            <a:r>
              <a:rPr lang="en-US" dirty="0">
                <a:solidFill>
                  <a:srgbClr val="4A4A4A"/>
                </a:solidFill>
                <a:latin typeface="Open Sans"/>
              </a:rPr>
              <a:t>Qualitative microanalysis means that the elements present in the sample are identified from their Characteristic X-ray peaks, but their abundances are not determined. While commercial peak-identification software is improving all the time, it is not yet 100% accurate. Elements that are present in the sample may be missed, and elements that are not present may be falsely identified.</a:t>
            </a:r>
            <a:br>
              <a:rPr lang="en-US" dirty="0">
                <a:solidFill>
                  <a:srgbClr val="4A4A4A"/>
                </a:solidFill>
                <a:latin typeface="Open Sans"/>
              </a:rPr>
            </a:br>
            <a:r>
              <a:rPr lang="en-US" dirty="0">
                <a:solidFill>
                  <a:srgbClr val="4A4A4A"/>
                </a:solidFill>
                <a:latin typeface="Open Sans"/>
              </a:rPr>
              <a:t>For qualitative microanalysis of an unknown sample, consideration must be given to the operating parameters of the microscope and also the properties of the sample to be </a:t>
            </a:r>
            <a:r>
              <a:rPr lang="en-US" dirty="0" err="1">
                <a:solidFill>
                  <a:srgbClr val="4A4A4A"/>
                </a:solidFill>
                <a:latin typeface="Open Sans"/>
              </a:rPr>
              <a:t>analysed</a:t>
            </a:r>
            <a:r>
              <a:rPr lang="en-US" dirty="0">
                <a:solidFill>
                  <a:srgbClr val="4A4A4A"/>
                </a:solidFill>
                <a:latin typeface="Open Sans"/>
              </a:rPr>
              <a:t>.</a:t>
            </a:r>
            <a:endParaRPr lang="en-US" b="0" i="0" dirty="0">
              <a:solidFill>
                <a:srgbClr val="4A4A4A"/>
              </a:solidFill>
              <a:effectLst/>
              <a:latin typeface="Open Sans"/>
            </a:endParaRPr>
          </a:p>
        </p:txBody>
      </p:sp>
      <p:sp>
        <p:nvSpPr>
          <p:cNvPr id="3" name="Title 1"/>
          <p:cNvSpPr>
            <a:spLocks noGrp="1"/>
          </p:cNvSpPr>
          <p:nvPr>
            <p:ph type="title"/>
          </p:nvPr>
        </p:nvSpPr>
        <p:spPr>
          <a:xfrm>
            <a:off x="137160" y="581758"/>
            <a:ext cx="12218670" cy="699587"/>
          </a:xfrm>
        </p:spPr>
        <p:txBody>
          <a:bodyPr>
            <a:normAutofit fontScale="90000"/>
          </a:bodyPr>
          <a:lstStyle/>
          <a:p>
            <a:r>
              <a:rPr lang="en-US" dirty="0"/>
              <a:t> </a:t>
            </a:r>
            <a:r>
              <a:rPr lang="en-US" b="1" dirty="0">
                <a:solidFill>
                  <a:schemeClr val="accent1">
                    <a:lumMod val="50000"/>
                  </a:schemeClr>
                </a:solidFill>
                <a:latin typeface="Arial Black" panose="020B0A04020102020204" pitchFamily="34" charset="0"/>
              </a:rPr>
              <a:t>What elements are present in the sample?</a:t>
            </a:r>
            <a:br>
              <a:rPr lang="en-US" b="1" dirty="0">
                <a:solidFill>
                  <a:schemeClr val="accent1">
                    <a:lumMod val="50000"/>
                  </a:schemeClr>
                </a:solidFill>
                <a:latin typeface="Arial Black" panose="020B0A04020102020204" pitchFamily="34" charset="0"/>
              </a:rPr>
            </a:br>
            <a:endParaRPr lang="en-US" dirty="0">
              <a:solidFill>
                <a:schemeClr val="accent1">
                  <a:lumMod val="50000"/>
                </a:schemeClr>
              </a:solidFill>
              <a:latin typeface="Arial Black" panose="020B0A04020102020204" pitchFamily="34" charset="0"/>
            </a:endParaRPr>
          </a:p>
        </p:txBody>
      </p:sp>
    </p:spTree>
    <p:extLst>
      <p:ext uri="{BB962C8B-B14F-4D97-AF65-F5344CB8AC3E}">
        <p14:creationId xmlns:p14="http://schemas.microsoft.com/office/powerpoint/2010/main" val="166044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1" dirty="0">
                <a:solidFill>
                  <a:schemeClr val="accent1">
                    <a:lumMod val="50000"/>
                  </a:schemeClr>
                </a:solidFill>
                <a:latin typeface="Arial Black" panose="020B0A04020102020204" pitchFamily="34" charset="0"/>
              </a:rPr>
              <a:t>Microscope operating parameters</a:t>
            </a:r>
            <a:br>
              <a:rPr lang="en-US" b="1" dirty="0"/>
            </a:br>
            <a:br>
              <a:rPr lang="en-US" dirty="0"/>
            </a:br>
            <a:endParaRPr lang="en-US" dirty="0"/>
          </a:p>
        </p:txBody>
      </p:sp>
      <p:sp>
        <p:nvSpPr>
          <p:cNvPr id="4" name="Rectangle 3"/>
          <p:cNvSpPr/>
          <p:nvPr/>
        </p:nvSpPr>
        <p:spPr>
          <a:xfrm>
            <a:off x="346363" y="952024"/>
            <a:ext cx="6096000" cy="1477328"/>
          </a:xfrm>
          <a:prstGeom prst="rect">
            <a:avLst/>
          </a:prstGeom>
        </p:spPr>
        <p:txBody>
          <a:bodyPr>
            <a:spAutoFit/>
          </a:bodyPr>
          <a:lstStyle/>
          <a:p>
            <a:r>
              <a:rPr lang="en-US" dirty="0"/>
              <a:t>In the SEM, if the sample is stable under high-vacuum in the electron microscope and is not susceptible to damage by the electron beam, then an accelerating voltage of 15-20 kV is recommended for SEM analysis. This is sufficient to efficiently generate at least one family of X-ray lines for all elements.</a:t>
            </a:r>
          </a:p>
        </p:txBody>
      </p:sp>
      <p:sp>
        <p:nvSpPr>
          <p:cNvPr id="5" name="Rectangle 4"/>
          <p:cNvSpPr/>
          <p:nvPr/>
        </p:nvSpPr>
        <p:spPr>
          <a:xfrm>
            <a:off x="1918854" y="2429352"/>
            <a:ext cx="6096000" cy="2031325"/>
          </a:xfrm>
          <a:prstGeom prst="rect">
            <a:avLst/>
          </a:prstGeom>
        </p:spPr>
        <p:txBody>
          <a:bodyPr>
            <a:spAutoFit/>
          </a:bodyPr>
          <a:lstStyle/>
          <a:p>
            <a:r>
              <a:rPr lang="en-US" dirty="0"/>
              <a:t>If the sample is likely to be damaged by a high-energy primary electron beam in either the SEM or TEM, then it may be necessary to use a lower accelerating voltage. If this is the case in the SEM, the higher energy X-ray lines may not be efficiently generated and low-energy X-rays will have to be used for element identification, e.g., the L or M lines for elements with Z &gt; 20.</a:t>
            </a:r>
          </a:p>
        </p:txBody>
      </p:sp>
      <p:sp>
        <p:nvSpPr>
          <p:cNvPr id="6" name="Rectangle 5"/>
          <p:cNvSpPr/>
          <p:nvPr/>
        </p:nvSpPr>
        <p:spPr>
          <a:xfrm>
            <a:off x="3995651" y="4558022"/>
            <a:ext cx="6096000" cy="2031325"/>
          </a:xfrm>
          <a:prstGeom prst="rect">
            <a:avLst/>
          </a:prstGeom>
        </p:spPr>
        <p:txBody>
          <a:bodyPr>
            <a:spAutoFit/>
          </a:bodyPr>
          <a:lstStyle/>
          <a:p>
            <a:r>
              <a:rPr lang="en-US" dirty="0"/>
              <a:t>The electron beam current (probe current or spot size) will control the X-ray count rate or intensity of the generated X-rays. The beam current should be adjusted to minimize damage to the sample but generate sufficient X-rays to allow reliable identification of peaks. At the same time, the beam current needs to be adjusted to minimize spectral artefacts and achieve system dead times of 20-50%.</a:t>
            </a:r>
          </a:p>
        </p:txBody>
      </p:sp>
    </p:spTree>
    <p:extLst>
      <p:ext uri="{BB962C8B-B14F-4D97-AF65-F5344CB8AC3E}">
        <p14:creationId xmlns:p14="http://schemas.microsoft.com/office/powerpoint/2010/main" val="180959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 y="0"/>
            <a:ext cx="10515600" cy="1325563"/>
          </a:xfrm>
        </p:spPr>
        <p:txBody>
          <a:bodyPr>
            <a:normAutofit/>
          </a:bodyPr>
          <a:lstStyle/>
          <a:p>
            <a:r>
              <a:rPr lang="en-US" sz="4000" dirty="0">
                <a:solidFill>
                  <a:schemeClr val="accent1">
                    <a:lumMod val="50000"/>
                  </a:schemeClr>
                </a:solidFill>
                <a:latin typeface="Arial Black" panose="020B0A04020102020204" pitchFamily="34" charset="0"/>
              </a:rPr>
              <a:t>Characteristic X-rays</a:t>
            </a:r>
          </a:p>
        </p:txBody>
      </p:sp>
      <p:pic>
        <p:nvPicPr>
          <p:cNvPr id="5" name="Picture 4"/>
          <p:cNvPicPr>
            <a:picLocks noChangeAspect="1"/>
          </p:cNvPicPr>
          <p:nvPr/>
        </p:nvPicPr>
        <p:blipFill>
          <a:blip r:embed="rId2"/>
          <a:stretch>
            <a:fillRect/>
          </a:stretch>
        </p:blipFill>
        <p:spPr>
          <a:xfrm>
            <a:off x="6561709" y="551481"/>
            <a:ext cx="4792091" cy="1280478"/>
          </a:xfrm>
          <a:prstGeom prst="rect">
            <a:avLst/>
          </a:prstGeom>
        </p:spPr>
      </p:pic>
      <p:pic>
        <p:nvPicPr>
          <p:cNvPr id="6" name="Picture 5"/>
          <p:cNvPicPr>
            <a:picLocks noChangeAspect="1"/>
          </p:cNvPicPr>
          <p:nvPr/>
        </p:nvPicPr>
        <p:blipFill>
          <a:blip r:embed="rId3"/>
          <a:stretch>
            <a:fillRect/>
          </a:stretch>
        </p:blipFill>
        <p:spPr>
          <a:xfrm>
            <a:off x="6669849" y="1831959"/>
            <a:ext cx="4575810" cy="5026041"/>
          </a:xfrm>
          <a:prstGeom prst="rect">
            <a:avLst/>
          </a:prstGeom>
        </p:spPr>
      </p:pic>
      <p:pic>
        <p:nvPicPr>
          <p:cNvPr id="11" name="Content Placeholder 10"/>
          <p:cNvPicPr>
            <a:picLocks noGrp="1" noChangeAspect="1"/>
          </p:cNvPicPr>
          <p:nvPr>
            <p:ph idx="1"/>
          </p:nvPr>
        </p:nvPicPr>
        <p:blipFill>
          <a:blip r:embed="rId4"/>
          <a:stretch>
            <a:fillRect/>
          </a:stretch>
        </p:blipFill>
        <p:spPr>
          <a:xfrm>
            <a:off x="1020890" y="1494154"/>
            <a:ext cx="4328349" cy="5054221"/>
          </a:xfrm>
          <a:prstGeom prst="rect">
            <a:avLst/>
          </a:prstGeom>
        </p:spPr>
      </p:pic>
    </p:spTree>
    <p:extLst>
      <p:ext uri="{BB962C8B-B14F-4D97-AF65-F5344CB8AC3E}">
        <p14:creationId xmlns:p14="http://schemas.microsoft.com/office/powerpoint/2010/main" val="363459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907" y="463537"/>
            <a:ext cx="10515600" cy="396105"/>
          </a:xfrm>
        </p:spPr>
        <p:txBody>
          <a:bodyPr>
            <a:normAutofit fontScale="90000"/>
          </a:bodyPr>
          <a:lstStyle/>
          <a:p>
            <a:r>
              <a:rPr lang="en-US" b="1" dirty="0">
                <a:solidFill>
                  <a:schemeClr val="accent1">
                    <a:lumMod val="50000"/>
                  </a:schemeClr>
                </a:solidFill>
                <a:latin typeface="Arial Black" panose="020B0A04020102020204" pitchFamily="34" charset="0"/>
              </a:rPr>
              <a:t>X-ray peak identification</a:t>
            </a:r>
            <a:br>
              <a:rPr lang="en-US" b="1" dirty="0"/>
            </a:br>
            <a:endParaRPr lang="en-US" dirty="0"/>
          </a:p>
        </p:txBody>
      </p:sp>
      <p:sp>
        <p:nvSpPr>
          <p:cNvPr id="5" name="Rectangle 4"/>
          <p:cNvSpPr/>
          <p:nvPr/>
        </p:nvSpPr>
        <p:spPr>
          <a:xfrm>
            <a:off x="1202267" y="1130575"/>
            <a:ext cx="10651066" cy="1661993"/>
          </a:xfrm>
          <a:prstGeom prst="rect">
            <a:avLst/>
          </a:prstGeom>
        </p:spPr>
        <p:txBody>
          <a:bodyPr wrap="square">
            <a:spAutoFit/>
          </a:bodyPr>
          <a:lstStyle/>
          <a:p>
            <a:r>
              <a:rPr lang="en-US" sz="1400" dirty="0"/>
              <a:t>The energies of the Characteristic X-rays emitted by the elements in a sample allow them to be identified. However, the presence of overlapping peaks from different elements means that correct identification depends on being able to recognize the peaks in the different X-ray families. The relative weights of the Characteristic X-ray lines in each family are consistent and this, along with their energies, allows related peaks in the X-ray spectrum to be recognized. By measuring the energies of the major X-ray peaks in each family, the corresponding element can be identified. Commercial peak-identification software can do this, but the results need to be verified.</a:t>
            </a:r>
          </a:p>
          <a:p>
            <a:r>
              <a:rPr lang="en-US" sz="1400" b="1" dirty="0"/>
              <a:t>At energies above 4 </a:t>
            </a:r>
            <a:r>
              <a:rPr lang="en-US" sz="1400" b="1" dirty="0" err="1"/>
              <a:t>keV</a:t>
            </a:r>
            <a:r>
              <a:rPr lang="en-US" sz="1400" b="1" dirty="0"/>
              <a:t>, the peaks of the K and L families are resolved.</a:t>
            </a:r>
          </a:p>
          <a:p>
            <a:endParaRPr lang="en-US" dirty="0"/>
          </a:p>
        </p:txBody>
      </p:sp>
      <p:pic>
        <p:nvPicPr>
          <p:cNvPr id="6" name="Picture 5"/>
          <p:cNvPicPr>
            <a:picLocks noChangeAspect="1"/>
          </p:cNvPicPr>
          <p:nvPr/>
        </p:nvPicPr>
        <p:blipFill>
          <a:blip r:embed="rId2"/>
          <a:stretch>
            <a:fillRect/>
          </a:stretch>
        </p:blipFill>
        <p:spPr>
          <a:xfrm>
            <a:off x="3600450" y="2503011"/>
            <a:ext cx="5295900" cy="3057525"/>
          </a:xfrm>
          <a:prstGeom prst="rect">
            <a:avLst/>
          </a:prstGeom>
        </p:spPr>
      </p:pic>
      <p:sp>
        <p:nvSpPr>
          <p:cNvPr id="7" name="Rectangle 6"/>
          <p:cNvSpPr/>
          <p:nvPr/>
        </p:nvSpPr>
        <p:spPr>
          <a:xfrm>
            <a:off x="2082800" y="5831469"/>
            <a:ext cx="8077200" cy="738664"/>
          </a:xfrm>
          <a:prstGeom prst="rect">
            <a:avLst/>
          </a:prstGeom>
        </p:spPr>
        <p:txBody>
          <a:bodyPr wrap="square">
            <a:spAutoFit/>
          </a:bodyPr>
          <a:lstStyle/>
          <a:p>
            <a:r>
              <a:rPr lang="en-US" sz="1400" dirty="0"/>
              <a:t>The K family of X-rays has two peaks, Kα and Kβ, with intensity ratios of approximately 10:1. Note: There are actually two X-ray lines in the Kα X-ray peak: Kα1 and Kα2, but they cannot be resolved by ED spectrometers so the combined peak is referred to as Kα.</a:t>
            </a:r>
            <a:endParaRPr lang="en-US" dirty="0"/>
          </a:p>
        </p:txBody>
      </p:sp>
      <p:sp>
        <p:nvSpPr>
          <p:cNvPr id="3" name="Rectangle 2">
            <a:extLst>
              <a:ext uri="{FF2B5EF4-FFF2-40B4-BE49-F238E27FC236}">
                <a16:creationId xmlns:a16="http://schemas.microsoft.com/office/drawing/2014/main" id="{99D7D213-459E-6127-7136-0544FFFB4A57}"/>
              </a:ext>
            </a:extLst>
          </p:cNvPr>
          <p:cNvSpPr/>
          <p:nvPr/>
        </p:nvSpPr>
        <p:spPr>
          <a:xfrm>
            <a:off x="8297029" y="634007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341383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090"/>
          </a:xfrm>
        </p:spPr>
        <p:txBody>
          <a:bodyPr>
            <a:normAutofit fontScale="90000"/>
          </a:bodyPr>
          <a:lstStyle/>
          <a:p>
            <a:pPr algn="ctr"/>
            <a:r>
              <a:rPr lang="en-US" b="1" dirty="0">
                <a:solidFill>
                  <a:schemeClr val="accent1">
                    <a:lumMod val="50000"/>
                  </a:schemeClr>
                </a:solidFill>
                <a:latin typeface="Arial Black" panose="020B0A04020102020204" pitchFamily="34" charset="0"/>
              </a:rPr>
              <a:t>X-ray peak identification</a:t>
            </a:r>
            <a:endParaRPr lang="en-US" dirty="0">
              <a:solidFill>
                <a:schemeClr val="accent1">
                  <a:lumMod val="50000"/>
                </a:schemeClr>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3166283" y="1639541"/>
            <a:ext cx="5543550" cy="3114675"/>
          </a:xfrm>
          <a:prstGeom prst="rect">
            <a:avLst/>
          </a:prstGeom>
        </p:spPr>
      </p:pic>
      <p:sp>
        <p:nvSpPr>
          <p:cNvPr id="6" name="Rectangle 5"/>
          <p:cNvSpPr/>
          <p:nvPr/>
        </p:nvSpPr>
        <p:spPr>
          <a:xfrm>
            <a:off x="1413164" y="4986337"/>
            <a:ext cx="9541626" cy="1477328"/>
          </a:xfrm>
          <a:prstGeom prst="rect">
            <a:avLst/>
          </a:prstGeom>
        </p:spPr>
        <p:txBody>
          <a:bodyPr wrap="square">
            <a:spAutoFit/>
          </a:bodyPr>
          <a:lstStyle/>
          <a:p>
            <a:r>
              <a:rPr lang="en-US" dirty="0"/>
              <a:t>The L family of X-rays is more complicated with six lines commonly visible in the spectrum. The </a:t>
            </a:r>
            <a:r>
              <a:rPr lang="en-US" dirty="0" err="1"/>
              <a:t>Ll</a:t>
            </a:r>
            <a:r>
              <a:rPr lang="en-US" dirty="0"/>
              <a:t> (ell-ell) line results from electron transitions between the M I and L III subshells, and forms a small peak on the low-energy side of the family. The Lα, Lβ1 and Lβ2 lines form a series of three peaks with descending magnitudes and relative intensities of ~10:7:2. The Lγ1 and Lγ3 lines form small peaks on the high-energy side of the family. </a:t>
            </a:r>
            <a:r>
              <a:rPr lang="en-US" b="1" dirty="0"/>
              <a:t>M family peaks are not present at energies above 4 </a:t>
            </a:r>
            <a:r>
              <a:rPr lang="en-US" b="1" dirty="0" err="1"/>
              <a:t>keV</a:t>
            </a:r>
            <a:endParaRPr lang="en-US" dirty="0"/>
          </a:p>
        </p:txBody>
      </p:sp>
      <p:sp>
        <p:nvSpPr>
          <p:cNvPr id="3" name="Rectangle 2">
            <a:extLst>
              <a:ext uri="{FF2B5EF4-FFF2-40B4-BE49-F238E27FC236}">
                <a16:creationId xmlns:a16="http://schemas.microsoft.com/office/drawing/2014/main" id="{4D6EB210-330D-1967-2ACF-B5ED63C252E2}"/>
              </a:ext>
            </a:extLst>
          </p:cNvPr>
          <p:cNvSpPr/>
          <p:nvPr/>
        </p:nvSpPr>
        <p:spPr>
          <a:xfrm>
            <a:off x="8297029" y="634007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277147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624090"/>
          </a:xfrm>
        </p:spPr>
        <p:txBody>
          <a:bodyPr>
            <a:normAutofit fontScale="90000"/>
          </a:bodyPr>
          <a:lstStyle/>
          <a:p>
            <a:pPr algn="ctr"/>
            <a:r>
              <a:rPr lang="en-US" b="1" dirty="0">
                <a:solidFill>
                  <a:schemeClr val="accent1">
                    <a:lumMod val="50000"/>
                  </a:schemeClr>
                </a:solidFill>
                <a:latin typeface="Arial Black" panose="020B0A04020102020204" pitchFamily="34" charset="0"/>
              </a:rPr>
              <a:t>X-ray peak identification</a:t>
            </a:r>
            <a:endParaRPr lang="en-US" dirty="0">
              <a:solidFill>
                <a:schemeClr val="accent1">
                  <a:lumMod val="50000"/>
                </a:schemeClr>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2779134" y="1561839"/>
            <a:ext cx="5553075" cy="3019425"/>
          </a:xfrm>
          <a:prstGeom prst="rect">
            <a:avLst/>
          </a:prstGeom>
        </p:spPr>
      </p:pic>
      <p:sp>
        <p:nvSpPr>
          <p:cNvPr id="6" name="Rectangle 5"/>
          <p:cNvSpPr/>
          <p:nvPr/>
        </p:nvSpPr>
        <p:spPr>
          <a:xfrm>
            <a:off x="1975658" y="4998458"/>
            <a:ext cx="6096000" cy="1200329"/>
          </a:xfrm>
          <a:prstGeom prst="rect">
            <a:avLst/>
          </a:prstGeom>
        </p:spPr>
        <p:txBody>
          <a:bodyPr>
            <a:spAutoFit/>
          </a:bodyPr>
          <a:lstStyle/>
          <a:p>
            <a:r>
              <a:rPr lang="en-US" dirty="0"/>
              <a:t>The Mα and Mβ peaks may not be fully resolved, but the </a:t>
            </a:r>
            <a:r>
              <a:rPr lang="en-US" dirty="0" err="1"/>
              <a:t>Mζ</a:t>
            </a:r>
            <a:r>
              <a:rPr lang="en-US" dirty="0"/>
              <a:t> (M zeta) peak on the low-energy side of the family and the </a:t>
            </a:r>
            <a:r>
              <a:rPr lang="en-US" dirty="0" err="1"/>
              <a:t>Mγ</a:t>
            </a:r>
            <a:r>
              <a:rPr lang="en-US" dirty="0"/>
              <a:t> peak on the high-energy side are usually present and allow M family peaks to be identified.</a:t>
            </a:r>
          </a:p>
        </p:txBody>
      </p:sp>
      <p:sp>
        <p:nvSpPr>
          <p:cNvPr id="2" name="Rectangle 1">
            <a:extLst>
              <a:ext uri="{FF2B5EF4-FFF2-40B4-BE49-F238E27FC236}">
                <a16:creationId xmlns:a16="http://schemas.microsoft.com/office/drawing/2014/main" id="{0A4180EF-B4D0-A15B-9095-450E38373D27}"/>
              </a:ext>
            </a:extLst>
          </p:cNvPr>
          <p:cNvSpPr/>
          <p:nvPr/>
        </p:nvSpPr>
        <p:spPr>
          <a:xfrm>
            <a:off x="8297029" y="634007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217148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50000"/>
                  </a:schemeClr>
                </a:solidFill>
                <a:latin typeface="Arial Black" panose="020B0A04020102020204" pitchFamily="34" charset="0"/>
              </a:rPr>
              <a:t>Quantitative EDS - overview</a:t>
            </a:r>
            <a:br>
              <a:rPr lang="en-US" b="1" dirty="0"/>
            </a:br>
            <a:endParaRPr lang="en-US" dirty="0"/>
          </a:p>
        </p:txBody>
      </p:sp>
      <p:sp>
        <p:nvSpPr>
          <p:cNvPr id="4" name="Rectangle 3"/>
          <p:cNvSpPr/>
          <p:nvPr/>
        </p:nvSpPr>
        <p:spPr>
          <a:xfrm>
            <a:off x="1626524" y="1690688"/>
            <a:ext cx="8305800" cy="4247317"/>
          </a:xfrm>
          <a:prstGeom prst="rect">
            <a:avLst/>
          </a:prstGeom>
        </p:spPr>
        <p:txBody>
          <a:bodyPr wrap="square">
            <a:spAutoFit/>
          </a:bodyPr>
          <a:lstStyle/>
          <a:p>
            <a:pPr algn="just" fontAlgn="base"/>
            <a:r>
              <a:rPr lang="en-US" b="1" dirty="0">
                <a:solidFill>
                  <a:srgbClr val="4A4A4A"/>
                </a:solidFill>
                <a:latin typeface="Open Sans"/>
              </a:rPr>
              <a:t>How much of each element is present in the sample?</a:t>
            </a:r>
          </a:p>
          <a:p>
            <a:pPr algn="just" fontAlgn="base"/>
            <a:br>
              <a:rPr lang="en-US" dirty="0">
                <a:solidFill>
                  <a:srgbClr val="4A4A4A"/>
                </a:solidFill>
                <a:latin typeface="Open Sans"/>
              </a:rPr>
            </a:br>
            <a:r>
              <a:rPr lang="en-US" dirty="0">
                <a:solidFill>
                  <a:srgbClr val="4A4A4A"/>
                </a:solidFill>
                <a:latin typeface="Open Sans"/>
              </a:rPr>
              <a:t>In quantitative EDS microanalysis in SEM, the mass fractions or weight </a:t>
            </a:r>
            <a:r>
              <a:rPr lang="en-US" dirty="0" err="1">
                <a:solidFill>
                  <a:srgbClr val="4A4A4A"/>
                </a:solidFill>
                <a:latin typeface="Open Sans"/>
              </a:rPr>
              <a:t>percents</a:t>
            </a:r>
            <a:r>
              <a:rPr lang="en-US" dirty="0">
                <a:solidFill>
                  <a:srgbClr val="4A4A4A"/>
                </a:solidFill>
                <a:latin typeface="Open Sans"/>
              </a:rPr>
              <a:t> of the elements present in the sample are calculated. The spectra are processed to remove Bremsstrahlung X-rays and spectral artefacts, and then the Characteristic X-rays are compared with data measured from standard reference materials. In so called </a:t>
            </a:r>
            <a:r>
              <a:rPr lang="en-US" dirty="0" err="1">
                <a:solidFill>
                  <a:srgbClr val="4A4A4A"/>
                </a:solidFill>
                <a:latin typeface="Open Sans"/>
              </a:rPr>
              <a:t>Standardless</a:t>
            </a:r>
            <a:r>
              <a:rPr lang="en-US" dirty="0">
                <a:solidFill>
                  <a:srgbClr val="4A4A4A"/>
                </a:solidFill>
                <a:latin typeface="Open Sans"/>
              </a:rPr>
              <a:t> Quantitative analysis, or semi-quantitative analysis, the spectra are compared with data collected from standards in the factory of the manufacturer of the EDS system and stored with the system software. In fully Standardized Quantitative analysis the spectra from the standards are collected on the same instrument as the spectra from the sample being </a:t>
            </a:r>
            <a:r>
              <a:rPr lang="en-US" dirty="0" err="1">
                <a:solidFill>
                  <a:srgbClr val="4A4A4A"/>
                </a:solidFill>
                <a:latin typeface="Open Sans"/>
              </a:rPr>
              <a:t>analysed</a:t>
            </a:r>
            <a:r>
              <a:rPr lang="en-US" dirty="0">
                <a:solidFill>
                  <a:srgbClr val="4A4A4A"/>
                </a:solidFill>
                <a:latin typeface="Open Sans"/>
              </a:rPr>
              <a:t>, which allows for more accurate analyses.</a:t>
            </a:r>
            <a:br>
              <a:rPr lang="en-US" dirty="0">
                <a:solidFill>
                  <a:srgbClr val="4A4A4A"/>
                </a:solidFill>
                <a:latin typeface="Open Sans"/>
              </a:rPr>
            </a:br>
            <a:r>
              <a:rPr lang="en-US" dirty="0">
                <a:solidFill>
                  <a:srgbClr val="4A4A4A"/>
                </a:solidFill>
                <a:latin typeface="Open Sans"/>
              </a:rPr>
              <a:t>Qualitative analysis to identify the elements present in the sample is a good prelude to quantitative analysis as it will allow the best operating parameters for the microscope to be selected.</a:t>
            </a:r>
            <a:endParaRPr lang="en-US" b="0" i="0" dirty="0">
              <a:solidFill>
                <a:srgbClr val="4A4A4A"/>
              </a:solidFill>
              <a:effectLst/>
              <a:latin typeface="Open Sans"/>
            </a:endParaRPr>
          </a:p>
        </p:txBody>
      </p:sp>
    </p:spTree>
    <p:extLst>
      <p:ext uri="{BB962C8B-B14F-4D97-AF65-F5344CB8AC3E}">
        <p14:creationId xmlns:p14="http://schemas.microsoft.com/office/powerpoint/2010/main" val="17901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3907"/>
            <a:ext cx="10515600" cy="1325563"/>
          </a:xfrm>
        </p:spPr>
        <p:txBody>
          <a:bodyPr/>
          <a:lstStyle/>
          <a:p>
            <a:pPr algn="ctr"/>
            <a:r>
              <a:rPr lang="en-US" dirty="0">
                <a:solidFill>
                  <a:schemeClr val="accent1">
                    <a:lumMod val="50000"/>
                  </a:schemeClr>
                </a:solidFill>
                <a:latin typeface="Arial Black" panose="020B0A04020102020204" pitchFamily="34" charset="0"/>
              </a:rPr>
              <a:t>What is energy dispersive spectroscopy?</a:t>
            </a:r>
          </a:p>
        </p:txBody>
      </p:sp>
      <p:pic>
        <p:nvPicPr>
          <p:cNvPr id="4" name="Content Placeholder 3"/>
          <p:cNvPicPr>
            <a:picLocks noGrp="1" noChangeAspect="1"/>
          </p:cNvPicPr>
          <p:nvPr>
            <p:ph idx="1"/>
          </p:nvPr>
        </p:nvPicPr>
        <p:blipFill>
          <a:blip r:embed="rId3"/>
          <a:stretch>
            <a:fillRect/>
          </a:stretch>
        </p:blipFill>
        <p:spPr>
          <a:xfrm>
            <a:off x="6299369" y="1850677"/>
            <a:ext cx="5229973" cy="4351338"/>
          </a:xfrm>
          <a:prstGeom prst="rect">
            <a:avLst/>
          </a:prstGeom>
        </p:spPr>
      </p:pic>
      <p:sp>
        <p:nvSpPr>
          <p:cNvPr id="3" name="Rectangle 2"/>
          <p:cNvSpPr/>
          <p:nvPr/>
        </p:nvSpPr>
        <p:spPr>
          <a:xfrm>
            <a:off x="288099" y="1502797"/>
            <a:ext cx="5820427" cy="5016758"/>
          </a:xfrm>
          <a:prstGeom prst="rect">
            <a:avLst/>
          </a:prstGeom>
        </p:spPr>
        <p:txBody>
          <a:bodyPr wrap="square">
            <a:spAutoFit/>
          </a:bodyPr>
          <a:lstStyle/>
          <a:p>
            <a:r>
              <a:rPr lang="en-US" sz="1600" dirty="0"/>
              <a:t>Energy Dispersive Spectroscopy (EDS, also known as energy dispersive X-ray spectroscopy, EDX, and sometimes called X-ray energy dispersive spectroscopy XEDS) is a qualitative and quantitative X-ray </a:t>
            </a:r>
            <a:r>
              <a:rPr lang="en-US" sz="1600" dirty="0" err="1"/>
              <a:t>microanalytical</a:t>
            </a:r>
            <a:r>
              <a:rPr lang="en-US" sz="1600" dirty="0"/>
              <a:t> technique that can provide information on the chemical composition of a sample for elements with atomic number (Z) &gt;3, although for specific sample and equipment configurations (Z) &gt;2 is now achievable.</a:t>
            </a:r>
          </a:p>
          <a:p>
            <a:r>
              <a:rPr lang="en-US" sz="1600" dirty="0"/>
              <a:t>An electron beam is focused on the sample in either a scanning electron microscope (SEM) or a transmission electron microscope (TEM). The electrons from the primary beam penetrate the sample and interact with the atoms from which it is made. Two types of X-rays result from these interactions: Bremsstrahlung X-rays, which means ‘braking radiation’ and are also referred to as Continuum or background X-rays, and Characteristic X-rays.</a:t>
            </a:r>
          </a:p>
          <a:p>
            <a:r>
              <a:rPr lang="en-US" sz="1600" dirty="0"/>
              <a:t>The X-rays are detected by an Energy Dispersive detector which displays the signal as a spectrum, or histogram, of intensity (number of X-rays or X-ray count rate) versus Energy. The energies of the Characteristic X-rays allow the elements making up the sample to be identified, while the intensities of the Characteristic X-ray peaks allow the concentrations of the elements to be quantified.</a:t>
            </a:r>
          </a:p>
        </p:txBody>
      </p:sp>
      <p:sp>
        <p:nvSpPr>
          <p:cNvPr id="5" name="Rectangle 4"/>
          <p:cNvSpPr/>
          <p:nvPr/>
        </p:nvSpPr>
        <p:spPr>
          <a:xfrm>
            <a:off x="8285599" y="648866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340289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14" y="0"/>
            <a:ext cx="11769090" cy="1325563"/>
          </a:xfrm>
        </p:spPr>
        <p:txBody>
          <a:bodyPr/>
          <a:lstStyle/>
          <a:p>
            <a:r>
              <a:rPr lang="en-US" dirty="0">
                <a:solidFill>
                  <a:schemeClr val="accent1">
                    <a:lumMod val="50000"/>
                  </a:schemeClr>
                </a:solidFill>
                <a:latin typeface="Arial Black" panose="020B0A04020102020204" pitchFamily="34" charset="0"/>
              </a:rPr>
              <a:t>Limitations of quantitative analysis</a:t>
            </a:r>
          </a:p>
        </p:txBody>
      </p:sp>
      <p:sp>
        <p:nvSpPr>
          <p:cNvPr id="4" name="Rectangle 3"/>
          <p:cNvSpPr/>
          <p:nvPr/>
        </p:nvSpPr>
        <p:spPr>
          <a:xfrm>
            <a:off x="6434051" y="1241801"/>
            <a:ext cx="5602778" cy="5355312"/>
          </a:xfrm>
          <a:prstGeom prst="rect">
            <a:avLst/>
          </a:prstGeom>
        </p:spPr>
        <p:txBody>
          <a:bodyPr wrap="square">
            <a:spAutoFit/>
          </a:bodyPr>
          <a:lstStyle/>
          <a:p>
            <a:r>
              <a:rPr lang="en-US" dirty="0"/>
              <a:t>Some of the limitations of quantitative EDS analysis are listed below:</a:t>
            </a:r>
          </a:p>
          <a:p>
            <a:endParaRPr lang="en-US" dirty="0"/>
          </a:p>
          <a:p>
            <a:r>
              <a:rPr lang="en-US" dirty="0"/>
              <a:t>Light elements (Z &lt; 11) cannot be routinely </a:t>
            </a:r>
            <a:r>
              <a:rPr lang="en-US" dirty="0" err="1"/>
              <a:t>analysed</a:t>
            </a:r>
            <a:r>
              <a:rPr lang="en-US" dirty="0"/>
              <a:t> by EDS.</a:t>
            </a:r>
          </a:p>
          <a:p>
            <a:r>
              <a:rPr lang="en-US" dirty="0"/>
              <a:t>Hydrogen (Z = 1) and He (Z = 2) do not have Characteristic X-rays, and the Li (Z = 3) K X-rays are of too low energy to be detected by EDS.</a:t>
            </a:r>
          </a:p>
          <a:p>
            <a:endParaRPr lang="en-US" dirty="0"/>
          </a:p>
          <a:p>
            <a:r>
              <a:rPr lang="en-US" dirty="0"/>
              <a:t>Beryllium (Z = 4) to Ne (Z = 10) X-rays can be detected by EDS, but there are two problems. Firstly, they are low energy X-rays subject to strong absorption by the specimen. Secondly, the electrons involved in generating the Characteristic X-rays are also the valence electrons involved in the chemical bonding of the element, therefore the shapes and positions of the peaks may change in different compounds. The samples and the standards must be closely matched for best results.</a:t>
            </a:r>
          </a:p>
          <a:p>
            <a:endParaRPr lang="en-US" dirty="0"/>
          </a:p>
        </p:txBody>
      </p:sp>
      <p:pic>
        <p:nvPicPr>
          <p:cNvPr id="5" name="Picture 4"/>
          <p:cNvPicPr>
            <a:picLocks noChangeAspect="1"/>
          </p:cNvPicPr>
          <p:nvPr/>
        </p:nvPicPr>
        <p:blipFill>
          <a:blip r:embed="rId2"/>
          <a:stretch>
            <a:fillRect/>
          </a:stretch>
        </p:blipFill>
        <p:spPr>
          <a:xfrm>
            <a:off x="585614" y="1701597"/>
            <a:ext cx="5667375" cy="4219575"/>
          </a:xfrm>
          <a:prstGeom prst="rect">
            <a:avLst/>
          </a:prstGeom>
        </p:spPr>
      </p:pic>
      <p:sp>
        <p:nvSpPr>
          <p:cNvPr id="3" name="Rectangle 2">
            <a:extLst>
              <a:ext uri="{FF2B5EF4-FFF2-40B4-BE49-F238E27FC236}">
                <a16:creationId xmlns:a16="http://schemas.microsoft.com/office/drawing/2014/main" id="{28204E59-02FB-E8AC-0D1A-31B2F5CE5870}"/>
              </a:ext>
            </a:extLst>
          </p:cNvPr>
          <p:cNvSpPr/>
          <p:nvPr/>
        </p:nvSpPr>
        <p:spPr>
          <a:xfrm>
            <a:off x="8297029" y="634007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209905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83" y="125095"/>
            <a:ext cx="10515600" cy="1325563"/>
          </a:xfrm>
        </p:spPr>
        <p:txBody>
          <a:bodyPr/>
          <a:lstStyle/>
          <a:p>
            <a:pPr algn="ctr"/>
            <a:r>
              <a:rPr lang="en-US" dirty="0">
                <a:solidFill>
                  <a:schemeClr val="accent1">
                    <a:lumMod val="50000"/>
                  </a:schemeClr>
                </a:solidFill>
                <a:latin typeface="Arial Black" panose="020B0A04020102020204" pitchFamily="34" charset="0"/>
              </a:rPr>
              <a:t>Standardized quantitative analysis</a:t>
            </a:r>
          </a:p>
        </p:txBody>
      </p:sp>
      <p:sp>
        <p:nvSpPr>
          <p:cNvPr id="4" name="Rectangle 3"/>
          <p:cNvSpPr/>
          <p:nvPr/>
        </p:nvSpPr>
        <p:spPr>
          <a:xfrm>
            <a:off x="374072" y="1363288"/>
            <a:ext cx="10856422" cy="5293757"/>
          </a:xfrm>
          <a:prstGeom prst="rect">
            <a:avLst/>
          </a:prstGeom>
        </p:spPr>
        <p:txBody>
          <a:bodyPr wrap="square">
            <a:spAutoFit/>
          </a:bodyPr>
          <a:lstStyle/>
          <a:p>
            <a:r>
              <a:rPr lang="en-US" sz="1600" i="1" dirty="0">
                <a:solidFill>
                  <a:srgbClr val="0070C0"/>
                </a:solidFill>
              </a:rPr>
              <a:t>For quantitative analysis in the SEM the sample must be bulk, flat and polished.</a:t>
            </a:r>
          </a:p>
          <a:p>
            <a:r>
              <a:rPr lang="en-US" sz="1600" dirty="0"/>
              <a:t>Different combinations of electron microscope and ED X-ray detector will involve different protocols for quantitative microanalysis, but there are six basic steps required for Standardized Quantitative analysis that should be common to all systems:</a:t>
            </a:r>
          </a:p>
          <a:p>
            <a:endParaRPr lang="en-US" sz="1600" dirty="0"/>
          </a:p>
          <a:p>
            <a:r>
              <a:rPr lang="en-US" sz="1600" dirty="0"/>
              <a:t>Define the list of elements that you want to </a:t>
            </a:r>
            <a:r>
              <a:rPr lang="en-US" sz="1600" dirty="0" err="1"/>
              <a:t>analyse</a:t>
            </a:r>
            <a:r>
              <a:rPr lang="en-US" sz="1600" dirty="0"/>
              <a:t> for. Use qualitative analysis to identify all of the elements present in the samples that you want to </a:t>
            </a:r>
            <a:r>
              <a:rPr lang="en-US" sz="1600" dirty="0" err="1"/>
              <a:t>analyse</a:t>
            </a:r>
            <a:r>
              <a:rPr lang="en-US" sz="1600" dirty="0"/>
              <a:t>. Older software packages may only derive quantitative data for a specified element list but newer systems will derive quantitative data for all of the elements detected in the spectrum to be processed.</a:t>
            </a:r>
          </a:p>
          <a:p>
            <a:endParaRPr lang="en-US" sz="1600" dirty="0"/>
          </a:p>
          <a:p>
            <a:r>
              <a:rPr lang="en-US" sz="1600" dirty="0"/>
              <a:t>Perform any calibration of the EDS system that is necessary for quantitative analysis. At a minimum, it will be necessary to measure the beam current or the X-ray count rate on a pure element standard.</a:t>
            </a:r>
          </a:p>
          <a:p>
            <a:endParaRPr lang="en-US" sz="1600" dirty="0"/>
          </a:p>
          <a:p>
            <a:r>
              <a:rPr lang="en-US" sz="1600" dirty="0"/>
              <a:t>Measure spectra from standards for the elements that you want to </a:t>
            </a:r>
            <a:r>
              <a:rPr lang="en-US" sz="1600" dirty="0" err="1"/>
              <a:t>analyse</a:t>
            </a:r>
            <a:r>
              <a:rPr lang="en-US" sz="1600" dirty="0"/>
              <a:t> for. Ideally, the spectra will be collected under the same conditions, and on the same instrument, that will be used for collecting spectra from the samples to be </a:t>
            </a:r>
            <a:r>
              <a:rPr lang="en-US" sz="1600" dirty="0" err="1"/>
              <a:t>analysed</a:t>
            </a:r>
            <a:r>
              <a:rPr lang="en-US" sz="1600" dirty="0"/>
              <a:t>. If no standards are available, it may be necessary to use default spectra, and this will affect the accuracy of the analysis.</a:t>
            </a:r>
          </a:p>
          <a:p>
            <a:endParaRPr lang="en-US" sz="1600" dirty="0"/>
          </a:p>
          <a:p>
            <a:r>
              <a:rPr lang="en-US" sz="1600" dirty="0"/>
              <a:t>Collect spectra from the samples to be </a:t>
            </a:r>
            <a:r>
              <a:rPr lang="en-US" sz="1600" dirty="0" err="1"/>
              <a:t>analysed</a:t>
            </a:r>
            <a:r>
              <a:rPr lang="en-US" sz="1600" dirty="0"/>
              <a:t>. Be sure to monitor the beam current for drift between analyses.</a:t>
            </a:r>
          </a:p>
          <a:p>
            <a:endParaRPr lang="en-US" sz="1600" dirty="0"/>
          </a:p>
          <a:p>
            <a:r>
              <a:rPr lang="en-US" sz="1600" dirty="0"/>
              <a:t>Process the spectra to calculate the mass fraction or weight percent of the elements present or the percentages of the elements defined in an element list.</a:t>
            </a:r>
          </a:p>
          <a:p>
            <a:endParaRPr lang="en-US" sz="1600" dirty="0"/>
          </a:p>
          <a:p>
            <a:r>
              <a:rPr lang="en-US" sz="1600" dirty="0"/>
              <a:t>Assess the quality of the analysis. Is it a ‘good’ analysis? If not, why not?</a:t>
            </a:r>
          </a:p>
        </p:txBody>
      </p:sp>
    </p:spTree>
    <p:extLst>
      <p:ext uri="{BB962C8B-B14F-4D97-AF65-F5344CB8AC3E}">
        <p14:creationId xmlns:p14="http://schemas.microsoft.com/office/powerpoint/2010/main" val="1448307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 y="1172500"/>
            <a:ext cx="12192000" cy="516024"/>
          </a:xfrm>
        </p:spPr>
        <p:txBody>
          <a:bodyPr>
            <a:normAutofit fontScale="90000"/>
          </a:bodyPr>
          <a:lstStyle/>
          <a:p>
            <a:pPr fontAlgn="base"/>
            <a:r>
              <a:rPr lang="en-US" b="1" dirty="0" err="1">
                <a:solidFill>
                  <a:schemeClr val="accent1">
                    <a:lumMod val="50000"/>
                  </a:schemeClr>
                </a:solidFill>
                <a:latin typeface="Arial Black" panose="020B0A04020102020204" pitchFamily="34" charset="0"/>
              </a:rPr>
              <a:t>Standardless</a:t>
            </a:r>
            <a:r>
              <a:rPr lang="en-US" b="1" dirty="0">
                <a:solidFill>
                  <a:schemeClr val="accent1">
                    <a:lumMod val="50000"/>
                  </a:schemeClr>
                </a:solidFill>
                <a:latin typeface="Arial Black" panose="020B0A04020102020204" pitchFamily="34" charset="0"/>
              </a:rPr>
              <a:t> or semi-quantitative analysis</a:t>
            </a:r>
            <a:br>
              <a:rPr lang="en-US" b="1" dirty="0"/>
            </a:br>
            <a:br>
              <a:rPr lang="en-US" dirty="0"/>
            </a:br>
            <a:endParaRPr lang="en-US" dirty="0"/>
          </a:p>
        </p:txBody>
      </p:sp>
      <p:sp>
        <p:nvSpPr>
          <p:cNvPr id="3" name="Content Placeholder 2"/>
          <p:cNvSpPr>
            <a:spLocks noGrp="1"/>
          </p:cNvSpPr>
          <p:nvPr>
            <p:ph idx="1"/>
          </p:nvPr>
        </p:nvSpPr>
        <p:spPr/>
        <p:txBody>
          <a:bodyPr/>
          <a:lstStyle/>
          <a:p>
            <a:r>
              <a:rPr lang="en-US" dirty="0"/>
              <a:t>Most commercial EDS X-ray analysis systems will be installed with default spectra for all elements and the most commonly used X-ray analysis lines. This data allows an estimation of composition to be made for spectra collected on different instruments, and this information can be helpful in identifying different phases in a sample, for example. However, differences between the instrument and conditions for collection of the default spectra and those being used to undertake analysis elsewhere will limit the accuracy and precision of the results, so that they cannot be published as quantitative analyses.</a:t>
            </a:r>
          </a:p>
        </p:txBody>
      </p:sp>
    </p:spTree>
    <p:extLst>
      <p:ext uri="{BB962C8B-B14F-4D97-AF65-F5344CB8AC3E}">
        <p14:creationId xmlns:p14="http://schemas.microsoft.com/office/powerpoint/2010/main" val="4004763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398" y="205105"/>
            <a:ext cx="6939742" cy="754495"/>
          </a:xfrm>
        </p:spPr>
        <p:txBody>
          <a:bodyPr/>
          <a:lstStyle/>
          <a:p>
            <a:pPr algn="ctr"/>
            <a:r>
              <a:rPr lang="en-US" dirty="0">
                <a:solidFill>
                  <a:schemeClr val="accent1">
                    <a:lumMod val="50000"/>
                  </a:schemeClr>
                </a:solidFill>
                <a:latin typeface="Arial Black" panose="020B0A04020102020204" pitchFamily="34" charset="0"/>
              </a:rPr>
              <a:t>Detection limits</a:t>
            </a:r>
          </a:p>
        </p:txBody>
      </p:sp>
      <p:pic>
        <p:nvPicPr>
          <p:cNvPr id="4" name="Picture 3"/>
          <p:cNvPicPr>
            <a:picLocks noChangeAspect="1"/>
          </p:cNvPicPr>
          <p:nvPr/>
        </p:nvPicPr>
        <p:blipFill>
          <a:blip r:embed="rId2"/>
          <a:stretch>
            <a:fillRect/>
          </a:stretch>
        </p:blipFill>
        <p:spPr>
          <a:xfrm>
            <a:off x="950507" y="1119620"/>
            <a:ext cx="5419725" cy="5200650"/>
          </a:xfrm>
          <a:prstGeom prst="rect">
            <a:avLst/>
          </a:prstGeom>
        </p:spPr>
      </p:pic>
      <p:sp>
        <p:nvSpPr>
          <p:cNvPr id="5" name="Rectangle 4"/>
          <p:cNvSpPr/>
          <p:nvPr/>
        </p:nvSpPr>
        <p:spPr>
          <a:xfrm>
            <a:off x="6787342" y="1119621"/>
            <a:ext cx="5271308" cy="1600438"/>
          </a:xfrm>
          <a:prstGeom prst="rect">
            <a:avLst/>
          </a:prstGeom>
        </p:spPr>
        <p:txBody>
          <a:bodyPr wrap="square">
            <a:spAutoFit/>
          </a:bodyPr>
          <a:lstStyle/>
          <a:p>
            <a:r>
              <a:rPr lang="en-US" sz="1400" dirty="0"/>
              <a:t>The minimum detection limit is the concentration corresponding to a peak that can just be distinguished statistically from background fluctuations. This is generally taken to be a peak height equal to three times the standard deviation of the background count. This will vary between different elements and analytical lines, and for the same element in different matrixes. For routine EDS analysis, the detection limits are about 1000 ppm or 0.1 </a:t>
            </a:r>
            <a:r>
              <a:rPr lang="en-US" sz="1400" dirty="0" err="1"/>
              <a:t>wt</a:t>
            </a:r>
            <a:r>
              <a:rPr lang="en-US" sz="1400" dirty="0"/>
              <a:t>%.</a:t>
            </a:r>
          </a:p>
        </p:txBody>
      </p:sp>
      <p:sp>
        <p:nvSpPr>
          <p:cNvPr id="3" name="Rectangle 2"/>
          <p:cNvSpPr/>
          <p:nvPr/>
        </p:nvSpPr>
        <p:spPr>
          <a:xfrm>
            <a:off x="6787342" y="2696060"/>
            <a:ext cx="5124450" cy="1169551"/>
          </a:xfrm>
          <a:prstGeom prst="rect">
            <a:avLst/>
          </a:prstGeom>
        </p:spPr>
        <p:txBody>
          <a:bodyPr wrap="square">
            <a:spAutoFit/>
          </a:bodyPr>
          <a:lstStyle/>
          <a:p>
            <a:r>
              <a:rPr lang="en-US" sz="1400" dirty="0">
                <a:solidFill>
                  <a:srgbClr val="202124"/>
                </a:solidFill>
                <a:latin typeface="Roboto" panose="02000000000000000000" pitchFamily="2" charset="0"/>
              </a:rPr>
              <a:t>EDS can detect major and minor elements with concentrations higher than 10 </a:t>
            </a:r>
            <a:r>
              <a:rPr lang="en-US" sz="1400" dirty="0" err="1">
                <a:solidFill>
                  <a:srgbClr val="202124"/>
                </a:solidFill>
                <a:latin typeface="Roboto" panose="02000000000000000000" pitchFamily="2" charset="0"/>
              </a:rPr>
              <a:t>wt</a:t>
            </a:r>
            <a:r>
              <a:rPr lang="en-US" sz="1400" dirty="0">
                <a:solidFill>
                  <a:srgbClr val="202124"/>
                </a:solidFill>
                <a:latin typeface="Roboto" panose="02000000000000000000" pitchFamily="2" charset="0"/>
              </a:rPr>
              <a:t>% (major) and minor concentrations (concentrations between 1 and 10 </a:t>
            </a:r>
            <a:r>
              <a:rPr lang="en-US" sz="1400" dirty="0" err="1">
                <a:solidFill>
                  <a:srgbClr val="202124"/>
                </a:solidFill>
                <a:latin typeface="Roboto" panose="02000000000000000000" pitchFamily="2" charset="0"/>
              </a:rPr>
              <a:t>wt</a:t>
            </a:r>
            <a:r>
              <a:rPr lang="en-US" sz="1400" dirty="0">
                <a:solidFill>
                  <a:srgbClr val="202124"/>
                </a:solidFill>
                <a:latin typeface="Roboto" panose="02000000000000000000" pitchFamily="2" charset="0"/>
              </a:rPr>
              <a:t>%). The detection limit for bulk materials is </a:t>
            </a:r>
            <a:r>
              <a:rPr lang="en-US" sz="1400" b="1" dirty="0">
                <a:solidFill>
                  <a:srgbClr val="202124"/>
                </a:solidFill>
                <a:latin typeface="Roboto" panose="02000000000000000000" pitchFamily="2" charset="0"/>
              </a:rPr>
              <a:t>0.1 </a:t>
            </a:r>
            <a:r>
              <a:rPr lang="en-US" sz="1400" b="1" dirty="0" err="1">
                <a:solidFill>
                  <a:srgbClr val="202124"/>
                </a:solidFill>
                <a:latin typeface="Roboto" panose="02000000000000000000" pitchFamily="2" charset="0"/>
              </a:rPr>
              <a:t>wt</a:t>
            </a:r>
            <a:r>
              <a:rPr lang="en-US" sz="1400" b="1" dirty="0">
                <a:solidFill>
                  <a:srgbClr val="202124"/>
                </a:solidFill>
                <a:latin typeface="Roboto" panose="02000000000000000000" pitchFamily="2" charset="0"/>
              </a:rPr>
              <a:t>%</a:t>
            </a:r>
            <a:r>
              <a:rPr lang="en-US" sz="1400" dirty="0">
                <a:solidFill>
                  <a:srgbClr val="202124"/>
                </a:solidFill>
                <a:latin typeface="Roboto" panose="02000000000000000000" pitchFamily="2" charset="0"/>
              </a:rPr>
              <a:t> therefore EDS cannot detect trace elements (concentrations below 0.01 </a:t>
            </a:r>
            <a:r>
              <a:rPr lang="en-US" sz="1400" dirty="0" err="1">
                <a:solidFill>
                  <a:srgbClr val="202124"/>
                </a:solidFill>
                <a:latin typeface="Roboto" panose="02000000000000000000" pitchFamily="2" charset="0"/>
              </a:rPr>
              <a:t>wt</a:t>
            </a:r>
            <a:r>
              <a:rPr lang="en-US" sz="1400" dirty="0">
                <a:solidFill>
                  <a:srgbClr val="202124"/>
                </a:solidFill>
                <a:latin typeface="Roboto" panose="02000000000000000000" pitchFamily="2" charset="0"/>
              </a:rPr>
              <a:t>%)</a:t>
            </a:r>
            <a:endParaRPr lang="en-US" sz="1400" dirty="0"/>
          </a:p>
        </p:txBody>
      </p:sp>
      <p:sp>
        <p:nvSpPr>
          <p:cNvPr id="6" name="Rectangle 5"/>
          <p:cNvSpPr/>
          <p:nvPr/>
        </p:nvSpPr>
        <p:spPr>
          <a:xfrm>
            <a:off x="6096000" y="3967299"/>
            <a:ext cx="6096000" cy="1107996"/>
          </a:xfrm>
          <a:prstGeom prst="rect">
            <a:avLst/>
          </a:prstGeom>
        </p:spPr>
        <p:txBody>
          <a:bodyPr>
            <a:spAutoFit/>
          </a:bodyPr>
          <a:lstStyle/>
          <a:p>
            <a:r>
              <a:rPr lang="en-US" sz="1600" dirty="0">
                <a:solidFill>
                  <a:srgbClr val="000000"/>
                </a:solidFill>
                <a:latin typeface="Times New Roman" panose="02020603050405020304" pitchFamily="18" charset="0"/>
              </a:rPr>
              <a:t>the smallest detectable elemental concentration and the minimum number of detectable atoms, which correspond to the smallest X-ray signal that can be measured above the background, are usually defined as </a:t>
            </a:r>
            <a:r>
              <a:rPr lang="en-US" sz="1400" dirty="0">
                <a:solidFill>
                  <a:srgbClr val="000000"/>
                </a:solidFill>
                <a:latin typeface="Times New Roman" panose="02020603050405020304" pitchFamily="18" charset="0"/>
              </a:rPr>
              <a:t>the </a:t>
            </a:r>
            <a:r>
              <a:rPr lang="en-US" sz="1600" dirty="0"/>
              <a:t>minimum detectable limit</a:t>
            </a:r>
            <a:endParaRPr lang="en-US" sz="1400" dirty="0"/>
          </a:p>
        </p:txBody>
      </p:sp>
      <p:sp>
        <p:nvSpPr>
          <p:cNvPr id="7" name="Rectangle 6">
            <a:extLst>
              <a:ext uri="{FF2B5EF4-FFF2-40B4-BE49-F238E27FC236}">
                <a16:creationId xmlns:a16="http://schemas.microsoft.com/office/drawing/2014/main" id="{F8A9095B-F618-D8D5-74F6-236A81DD1312}"/>
              </a:ext>
            </a:extLst>
          </p:cNvPr>
          <p:cNvSpPr/>
          <p:nvPr/>
        </p:nvSpPr>
        <p:spPr>
          <a:xfrm>
            <a:off x="8297029" y="634007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1534034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610" y="-186704"/>
            <a:ext cx="10515600" cy="1325563"/>
          </a:xfrm>
        </p:spPr>
        <p:txBody>
          <a:bodyPr/>
          <a:lstStyle/>
          <a:p>
            <a:r>
              <a:rPr lang="en-US" dirty="0">
                <a:solidFill>
                  <a:schemeClr val="accent1">
                    <a:lumMod val="50000"/>
                  </a:schemeClr>
                </a:solidFill>
                <a:latin typeface="Arial Black" panose="020B0A04020102020204" pitchFamily="34" charset="0"/>
              </a:rPr>
              <a:t>How detectors work</a:t>
            </a:r>
          </a:p>
        </p:txBody>
      </p:sp>
      <p:pic>
        <p:nvPicPr>
          <p:cNvPr id="7" name="Picture 6"/>
          <p:cNvPicPr>
            <a:picLocks noChangeAspect="1"/>
          </p:cNvPicPr>
          <p:nvPr/>
        </p:nvPicPr>
        <p:blipFill>
          <a:blip r:embed="rId3"/>
          <a:stretch>
            <a:fillRect/>
          </a:stretch>
        </p:blipFill>
        <p:spPr>
          <a:xfrm>
            <a:off x="246393" y="1038651"/>
            <a:ext cx="4964433" cy="4070673"/>
          </a:xfrm>
          <a:prstGeom prst="rect">
            <a:avLst/>
          </a:prstGeom>
        </p:spPr>
      </p:pic>
      <p:sp>
        <p:nvSpPr>
          <p:cNvPr id="9" name="Rectangle 8"/>
          <p:cNvSpPr/>
          <p:nvPr/>
        </p:nvSpPr>
        <p:spPr>
          <a:xfrm>
            <a:off x="246394" y="5334767"/>
            <a:ext cx="4964433" cy="1477328"/>
          </a:xfrm>
          <a:prstGeom prst="rect">
            <a:avLst/>
          </a:prstGeom>
        </p:spPr>
        <p:txBody>
          <a:bodyPr wrap="square">
            <a:spAutoFit/>
          </a:bodyPr>
          <a:lstStyle/>
          <a:p>
            <a:r>
              <a:rPr lang="en-US" dirty="0"/>
              <a:t>The energy of the incoming X-ray, in this case Ca Kα, generates electron-hole pairs in a silicon crystal detector. A bias voltage across the detector causes movement of electrons and holes to opposite sides of the crystal, generating a charge signal.</a:t>
            </a:r>
          </a:p>
        </p:txBody>
      </p:sp>
      <p:sp>
        <p:nvSpPr>
          <p:cNvPr id="10" name="Rectangle 9"/>
          <p:cNvSpPr/>
          <p:nvPr/>
        </p:nvSpPr>
        <p:spPr>
          <a:xfrm>
            <a:off x="5540680" y="1439482"/>
            <a:ext cx="6651320" cy="4247317"/>
          </a:xfrm>
          <a:prstGeom prst="rect">
            <a:avLst/>
          </a:prstGeom>
        </p:spPr>
        <p:txBody>
          <a:bodyPr wrap="square">
            <a:spAutoFit/>
          </a:bodyPr>
          <a:lstStyle/>
          <a:p>
            <a:r>
              <a:rPr lang="en-US" b="1" dirty="0"/>
              <a:t>                                    </a:t>
            </a:r>
            <a:r>
              <a:rPr lang="en-US" b="1" u="sng" dirty="0"/>
              <a:t>The detector consists of:</a:t>
            </a:r>
            <a:endParaRPr lang="en-US" u="sng" dirty="0"/>
          </a:p>
          <a:p>
            <a:pPr marL="285750" indent="-285750">
              <a:buFont typeface="Arial" panose="020B0604020202020204" pitchFamily="34" charset="0"/>
              <a:buChar char="•"/>
            </a:pPr>
            <a:r>
              <a:rPr lang="en-US" dirty="0"/>
              <a:t>A collimator to ensure that only X-rays generated from where the primary electron beam interacts with the sample will be collected.</a:t>
            </a:r>
          </a:p>
          <a:p>
            <a:pPr marL="285750" indent="-285750">
              <a:buFont typeface="Arial" panose="020B0604020202020204" pitchFamily="34" charset="0"/>
              <a:buChar char="•"/>
            </a:pPr>
            <a:r>
              <a:rPr lang="en-US" dirty="0"/>
              <a:t>An electron trap to ensure that X-rays, but no electrons, enter the detector.</a:t>
            </a:r>
          </a:p>
          <a:p>
            <a:pPr marL="285750" indent="-285750">
              <a:buFont typeface="Arial" panose="020B0604020202020204" pitchFamily="34" charset="0"/>
              <a:buChar char="•"/>
            </a:pPr>
            <a:r>
              <a:rPr lang="en-US" dirty="0"/>
              <a:t>A window to isolate the detector crystal, under high vacuum, from the chamber of the microscope. Older windows were composed of Be which did not allow low-energy X-rays (&lt; ~0.9 </a:t>
            </a:r>
            <a:r>
              <a:rPr lang="en-US" dirty="0" err="1"/>
              <a:t>keV</a:t>
            </a:r>
            <a:r>
              <a:rPr lang="en-US" dirty="0"/>
              <a:t>) to pass through it, but more modern windows are composed of polymers that will allow low-energy X-rays (down to ~0.1 </a:t>
            </a:r>
            <a:r>
              <a:rPr lang="en-US" dirty="0" err="1"/>
              <a:t>keV</a:t>
            </a:r>
            <a:r>
              <a:rPr lang="en-US" dirty="0"/>
              <a:t>) to pass. There is also a windowless configuration that removes the absorption issue.</a:t>
            </a:r>
          </a:p>
          <a:p>
            <a:pPr marL="285750" indent="-285750">
              <a:buFont typeface="Arial" panose="020B0604020202020204" pitchFamily="34" charset="0"/>
              <a:buChar char="•"/>
            </a:pPr>
            <a:r>
              <a:rPr lang="en-US" dirty="0"/>
              <a:t>A semiconductor crystal detector.</a:t>
            </a:r>
          </a:p>
          <a:p>
            <a:pPr marL="285750" indent="-285750">
              <a:buFont typeface="Arial" panose="020B0604020202020204" pitchFamily="34" charset="0"/>
              <a:buChar char="•"/>
            </a:pPr>
            <a:r>
              <a:rPr lang="en-US" dirty="0"/>
              <a:t>Electronics to detect the charge recorded by the detector, convert it to a voltage pulse and pass it to the pulse processor.</a:t>
            </a:r>
          </a:p>
        </p:txBody>
      </p:sp>
      <p:sp>
        <p:nvSpPr>
          <p:cNvPr id="3" name="Rectangle 2">
            <a:extLst>
              <a:ext uri="{FF2B5EF4-FFF2-40B4-BE49-F238E27FC236}">
                <a16:creationId xmlns:a16="http://schemas.microsoft.com/office/drawing/2014/main" id="{814E392D-36B3-390A-1263-08A2E21E656F}"/>
              </a:ext>
            </a:extLst>
          </p:cNvPr>
          <p:cNvSpPr/>
          <p:nvPr/>
        </p:nvSpPr>
        <p:spPr>
          <a:xfrm>
            <a:off x="8297029" y="634007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151694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0088" y="-87370"/>
            <a:ext cx="10515600" cy="1325563"/>
          </a:xfrm>
        </p:spPr>
        <p:txBody>
          <a:bodyPr/>
          <a:lstStyle/>
          <a:p>
            <a:r>
              <a:rPr lang="en-US" dirty="0">
                <a:solidFill>
                  <a:schemeClr val="accent1">
                    <a:lumMod val="50000"/>
                  </a:schemeClr>
                </a:solidFill>
                <a:latin typeface="Arial Black" panose="020B0A04020102020204" pitchFamily="34" charset="0"/>
              </a:rPr>
              <a:t>The detector</a:t>
            </a:r>
          </a:p>
        </p:txBody>
      </p:sp>
      <p:sp>
        <p:nvSpPr>
          <p:cNvPr id="5" name="Rectangle 4"/>
          <p:cNvSpPr/>
          <p:nvPr/>
        </p:nvSpPr>
        <p:spPr>
          <a:xfrm>
            <a:off x="258920" y="4516511"/>
            <a:ext cx="11933080" cy="2123658"/>
          </a:xfrm>
          <a:prstGeom prst="rect">
            <a:avLst/>
          </a:prstGeom>
        </p:spPr>
        <p:txBody>
          <a:bodyPr wrap="square">
            <a:spAutoFit/>
          </a:bodyPr>
          <a:lstStyle/>
          <a:p>
            <a:r>
              <a:rPr lang="en-US" sz="1200" dirty="0"/>
              <a:t>EDS analysis in our Microscopy center is achieved with Octane Elect EDS System. </a:t>
            </a:r>
          </a:p>
          <a:p>
            <a:r>
              <a:rPr lang="en-US" sz="1200" dirty="0"/>
              <a:t>The Octane Elect EDS System is an enhanced Energy Dispersive Spectroscopy (EDS) platform with the latest advancements in Silicon Drift Detector (SDD) technology and high speed electronics. Tailored for users who demand higher performance and functionality than the options available in entry-level systems, the Octane Elect EDS System provides excellent resolution and high throughput at an optimal value with a remarkable low energy sensitivity for light element detection and low voltage (kV) microanalysis. The Octane Elect SDDs incorporate a silicon nitride (Si3N4) window, high speed electronics and a manual slide.</a:t>
            </a:r>
          </a:p>
          <a:p>
            <a:r>
              <a:rPr lang="en-US" sz="1200" b="1" dirty="0"/>
              <a:t>Best Light Element Performance</a:t>
            </a:r>
          </a:p>
          <a:p>
            <a:r>
              <a:rPr lang="en-US" sz="1200" dirty="0"/>
              <a:t>The Octane Elect SDD with a Si3N4 window offers major transmission improvements compared to detectors with a polymer window, leading to greatly improved light element performance and significantly more critical data for the materials analyst.</a:t>
            </a:r>
          </a:p>
          <a:p>
            <a:r>
              <a:rPr lang="en-US" sz="1200" b="1" dirty="0"/>
              <a:t>Low kV Performance</a:t>
            </a:r>
          </a:p>
          <a:p>
            <a:r>
              <a:rPr lang="en-US" sz="1200" dirty="0"/>
              <a:t>The mechanical properties of silicon nitride allow the use of thinly fabricated windows with a low aspect ratio support grid, offering a great benefit in terms of low energy sensitivity and optimal low voltage analysis.</a:t>
            </a:r>
          </a:p>
        </p:txBody>
      </p:sp>
      <p:pic>
        <p:nvPicPr>
          <p:cNvPr id="6" name="Picture 5"/>
          <p:cNvPicPr>
            <a:picLocks noChangeAspect="1"/>
          </p:cNvPicPr>
          <p:nvPr/>
        </p:nvPicPr>
        <p:blipFill>
          <a:blip r:embed="rId2"/>
          <a:stretch>
            <a:fillRect/>
          </a:stretch>
        </p:blipFill>
        <p:spPr>
          <a:xfrm>
            <a:off x="5269609" y="1311791"/>
            <a:ext cx="6515100" cy="3057525"/>
          </a:xfrm>
          <a:prstGeom prst="rect">
            <a:avLst/>
          </a:prstGeom>
        </p:spPr>
      </p:pic>
      <p:pic>
        <p:nvPicPr>
          <p:cNvPr id="7" name="Picture 6"/>
          <p:cNvPicPr>
            <a:picLocks noChangeAspect="1"/>
          </p:cNvPicPr>
          <p:nvPr/>
        </p:nvPicPr>
        <p:blipFill>
          <a:blip r:embed="rId3"/>
          <a:stretch>
            <a:fillRect/>
          </a:stretch>
        </p:blipFill>
        <p:spPr>
          <a:xfrm>
            <a:off x="1236229" y="1458986"/>
            <a:ext cx="3381375" cy="676275"/>
          </a:xfrm>
          <a:prstGeom prst="rect">
            <a:avLst/>
          </a:prstGeom>
        </p:spPr>
      </p:pic>
      <p:pic>
        <p:nvPicPr>
          <p:cNvPr id="8" name="Picture 7"/>
          <p:cNvPicPr>
            <a:picLocks noChangeAspect="1"/>
          </p:cNvPicPr>
          <p:nvPr/>
        </p:nvPicPr>
        <p:blipFill>
          <a:blip r:embed="rId4"/>
          <a:stretch>
            <a:fillRect/>
          </a:stretch>
        </p:blipFill>
        <p:spPr>
          <a:xfrm>
            <a:off x="978458" y="2135261"/>
            <a:ext cx="3896915" cy="1923006"/>
          </a:xfrm>
          <a:prstGeom prst="rect">
            <a:avLst/>
          </a:prstGeom>
        </p:spPr>
      </p:pic>
    </p:spTree>
    <p:extLst>
      <p:ext uri="{BB962C8B-B14F-4D97-AF65-F5344CB8AC3E}">
        <p14:creationId xmlns:p14="http://schemas.microsoft.com/office/powerpoint/2010/main" val="3962916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153" y="-250338"/>
            <a:ext cx="10515600" cy="1325563"/>
          </a:xfrm>
        </p:spPr>
        <p:txBody>
          <a:bodyPr/>
          <a:lstStyle/>
          <a:p>
            <a:r>
              <a:rPr lang="en-US" dirty="0">
                <a:solidFill>
                  <a:schemeClr val="accent1">
                    <a:lumMod val="50000"/>
                  </a:schemeClr>
                </a:solidFill>
                <a:latin typeface="Arial Black" panose="020B0A04020102020204" pitchFamily="34" charset="0"/>
              </a:rPr>
              <a:t>Mapping information</a:t>
            </a:r>
          </a:p>
        </p:txBody>
      </p:sp>
      <p:sp>
        <p:nvSpPr>
          <p:cNvPr id="4" name="Rectangle 3"/>
          <p:cNvSpPr/>
          <p:nvPr/>
        </p:nvSpPr>
        <p:spPr>
          <a:xfrm>
            <a:off x="290146" y="1075225"/>
            <a:ext cx="11684977" cy="923330"/>
          </a:xfrm>
          <a:prstGeom prst="rect">
            <a:avLst/>
          </a:prstGeom>
        </p:spPr>
        <p:txBody>
          <a:bodyPr wrap="square">
            <a:spAutoFit/>
          </a:bodyPr>
          <a:lstStyle/>
          <a:p>
            <a:r>
              <a:rPr lang="en-US" dirty="0"/>
              <a:t>X-ray mapping provides images of elemental distributions in a sample. The information that X-ray maps provide can be readily assimilated and, in many cases, a problem can be solved by knowing the distribution of a particular element without requiring quantitative point analysis.</a:t>
            </a:r>
          </a:p>
        </p:txBody>
      </p:sp>
      <p:pic>
        <p:nvPicPr>
          <p:cNvPr id="5" name="Picture 4"/>
          <p:cNvPicPr>
            <a:picLocks noChangeAspect="1"/>
          </p:cNvPicPr>
          <p:nvPr/>
        </p:nvPicPr>
        <p:blipFill>
          <a:blip r:embed="rId2"/>
          <a:stretch>
            <a:fillRect/>
          </a:stretch>
        </p:blipFill>
        <p:spPr>
          <a:xfrm>
            <a:off x="0" y="2214929"/>
            <a:ext cx="5457825" cy="3905250"/>
          </a:xfrm>
          <a:prstGeom prst="rect">
            <a:avLst/>
          </a:prstGeom>
        </p:spPr>
      </p:pic>
      <p:sp>
        <p:nvSpPr>
          <p:cNvPr id="7" name="TextBox 6"/>
          <p:cNvSpPr txBox="1"/>
          <p:nvPr/>
        </p:nvSpPr>
        <p:spPr>
          <a:xfrm>
            <a:off x="4497654" y="6336553"/>
            <a:ext cx="7622984" cy="338554"/>
          </a:xfrm>
          <a:prstGeom prst="rect">
            <a:avLst/>
          </a:prstGeom>
          <a:noFill/>
        </p:spPr>
        <p:txBody>
          <a:bodyPr wrap="none" rtlCol="0">
            <a:spAutoFit/>
          </a:bodyPr>
          <a:lstStyle/>
          <a:p>
            <a:r>
              <a:rPr lang="en-US" sz="1600" dirty="0"/>
              <a:t>Screen view during mapping data collection with Apex software at our Microscopy Center</a:t>
            </a:r>
          </a:p>
        </p:txBody>
      </p:sp>
      <p:pic>
        <p:nvPicPr>
          <p:cNvPr id="6" name="Picture 5"/>
          <p:cNvPicPr>
            <a:picLocks noChangeAspect="1"/>
          </p:cNvPicPr>
          <p:nvPr/>
        </p:nvPicPr>
        <p:blipFill>
          <a:blip r:embed="rId3"/>
          <a:stretch>
            <a:fillRect/>
          </a:stretch>
        </p:blipFill>
        <p:spPr>
          <a:xfrm>
            <a:off x="5457825" y="1846244"/>
            <a:ext cx="6097660" cy="3719290"/>
          </a:xfrm>
          <a:prstGeom prst="rect">
            <a:avLst/>
          </a:prstGeom>
        </p:spPr>
      </p:pic>
      <p:sp>
        <p:nvSpPr>
          <p:cNvPr id="3" name="TextBox 2"/>
          <p:cNvSpPr txBox="1"/>
          <p:nvPr/>
        </p:nvSpPr>
        <p:spPr>
          <a:xfrm>
            <a:off x="5302572" y="5688968"/>
            <a:ext cx="6408165" cy="307777"/>
          </a:xfrm>
          <a:prstGeom prst="rect">
            <a:avLst/>
          </a:prstGeom>
          <a:noFill/>
        </p:spPr>
        <p:txBody>
          <a:bodyPr wrap="none" rtlCol="0">
            <a:spAutoFit/>
          </a:bodyPr>
          <a:lstStyle/>
          <a:p>
            <a:r>
              <a:rPr lang="en-US" sz="1400" dirty="0"/>
              <a:t>Important parameters of mapping: CPS 19655,  dead time (DT) 15.5, Resolution 126.6</a:t>
            </a:r>
          </a:p>
        </p:txBody>
      </p:sp>
    </p:spTree>
    <p:extLst>
      <p:ext uri="{BB962C8B-B14F-4D97-AF65-F5344CB8AC3E}">
        <p14:creationId xmlns:p14="http://schemas.microsoft.com/office/powerpoint/2010/main" val="1401001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667" y="-90316"/>
            <a:ext cx="10515600" cy="1325563"/>
          </a:xfrm>
        </p:spPr>
        <p:txBody>
          <a:bodyPr/>
          <a:lstStyle/>
          <a:p>
            <a:r>
              <a:rPr lang="en-US" dirty="0">
                <a:solidFill>
                  <a:schemeClr val="accent1">
                    <a:lumMod val="50000"/>
                  </a:schemeClr>
                </a:solidFill>
                <a:latin typeface="Arial Black" panose="020B0A04020102020204" pitchFamily="34" charset="0"/>
              </a:rPr>
              <a:t>Mapping information</a:t>
            </a:r>
          </a:p>
        </p:txBody>
      </p:sp>
      <p:sp>
        <p:nvSpPr>
          <p:cNvPr id="4" name="Rectangle 3"/>
          <p:cNvSpPr/>
          <p:nvPr/>
        </p:nvSpPr>
        <p:spPr>
          <a:xfrm>
            <a:off x="102577" y="1325268"/>
            <a:ext cx="12089423" cy="1200329"/>
          </a:xfrm>
          <a:prstGeom prst="rect">
            <a:avLst/>
          </a:prstGeom>
        </p:spPr>
        <p:txBody>
          <a:bodyPr wrap="square">
            <a:spAutoFit/>
          </a:bodyPr>
          <a:lstStyle/>
          <a:p>
            <a:r>
              <a:rPr lang="en-US" dirty="0"/>
              <a:t>An image is generated by converting the number of X-ray photons of specified energy detected at each point into a brightness value for a pixel on the screen or digital image. The raw data for the image is a matrix of integers corresponding to the number of X-rays counted at each point and these are mapped to a single-band image with 0-255 levels. The image can be displayed as a grayscale image or assigned false colors based on a look-up table.</a:t>
            </a:r>
          </a:p>
        </p:txBody>
      </p:sp>
      <p:pic>
        <p:nvPicPr>
          <p:cNvPr id="5" name="Picture 4"/>
          <p:cNvPicPr>
            <a:picLocks noChangeAspect="1"/>
          </p:cNvPicPr>
          <p:nvPr/>
        </p:nvPicPr>
        <p:blipFill>
          <a:blip r:embed="rId2"/>
          <a:stretch>
            <a:fillRect/>
          </a:stretch>
        </p:blipFill>
        <p:spPr>
          <a:xfrm>
            <a:off x="3169993" y="2862262"/>
            <a:ext cx="5553075" cy="2962275"/>
          </a:xfrm>
          <a:prstGeom prst="rect">
            <a:avLst/>
          </a:prstGeom>
        </p:spPr>
      </p:pic>
    </p:spTree>
    <p:extLst>
      <p:ext uri="{BB962C8B-B14F-4D97-AF65-F5344CB8AC3E}">
        <p14:creationId xmlns:p14="http://schemas.microsoft.com/office/powerpoint/2010/main" val="1476176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436" y="-137160"/>
            <a:ext cx="10515600" cy="1325563"/>
          </a:xfrm>
        </p:spPr>
        <p:txBody>
          <a:bodyPr/>
          <a:lstStyle/>
          <a:p>
            <a:r>
              <a:rPr lang="en-US" dirty="0">
                <a:solidFill>
                  <a:schemeClr val="accent1">
                    <a:lumMod val="50000"/>
                  </a:schemeClr>
                </a:solidFill>
                <a:latin typeface="Arial Black" panose="020B0A04020102020204" pitchFamily="34" charset="0"/>
              </a:rPr>
              <a:t>Mapping information</a:t>
            </a:r>
          </a:p>
        </p:txBody>
      </p:sp>
      <p:sp>
        <p:nvSpPr>
          <p:cNvPr id="4" name="Rectangle 3"/>
          <p:cNvSpPr/>
          <p:nvPr/>
        </p:nvSpPr>
        <p:spPr>
          <a:xfrm>
            <a:off x="342899" y="982663"/>
            <a:ext cx="11306908" cy="923330"/>
          </a:xfrm>
          <a:prstGeom prst="rect">
            <a:avLst/>
          </a:prstGeom>
        </p:spPr>
        <p:txBody>
          <a:bodyPr wrap="square">
            <a:spAutoFit/>
          </a:bodyPr>
          <a:lstStyle/>
          <a:p>
            <a:r>
              <a:rPr lang="en-US" dirty="0"/>
              <a:t>Three single-band images, representing X-ray maps for three different elements, can be assigned different colors (red, green and blue) and combined to form a colored three-band image. Combining maps from different images can highlight different phases in the area being scanned.</a:t>
            </a:r>
          </a:p>
        </p:txBody>
      </p:sp>
      <p:pic>
        <p:nvPicPr>
          <p:cNvPr id="5" name="Picture 4"/>
          <p:cNvPicPr>
            <a:picLocks noChangeAspect="1"/>
          </p:cNvPicPr>
          <p:nvPr/>
        </p:nvPicPr>
        <p:blipFill>
          <a:blip r:embed="rId2"/>
          <a:stretch>
            <a:fillRect/>
          </a:stretch>
        </p:blipFill>
        <p:spPr>
          <a:xfrm>
            <a:off x="3285026" y="2011973"/>
            <a:ext cx="5762625" cy="4610100"/>
          </a:xfrm>
          <a:prstGeom prst="rect">
            <a:avLst/>
          </a:prstGeom>
        </p:spPr>
      </p:pic>
    </p:spTree>
    <p:extLst>
      <p:ext uri="{BB962C8B-B14F-4D97-AF65-F5344CB8AC3E}">
        <p14:creationId xmlns:p14="http://schemas.microsoft.com/office/powerpoint/2010/main" val="3155399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21" y="173260"/>
            <a:ext cx="10515600" cy="725121"/>
          </a:xfrm>
        </p:spPr>
        <p:txBody>
          <a:bodyPr/>
          <a:lstStyle/>
          <a:p>
            <a:r>
              <a:rPr lang="en-US" dirty="0">
                <a:solidFill>
                  <a:schemeClr val="accent1">
                    <a:lumMod val="50000"/>
                  </a:schemeClr>
                </a:solidFill>
                <a:latin typeface="Arial Black" panose="020B0A04020102020204" pitchFamily="34" charset="0"/>
              </a:rPr>
              <a:t>Parameters for X-ray mapping</a:t>
            </a:r>
          </a:p>
        </p:txBody>
      </p:sp>
      <p:sp>
        <p:nvSpPr>
          <p:cNvPr id="4" name="Rectangle 3"/>
          <p:cNvSpPr/>
          <p:nvPr/>
        </p:nvSpPr>
        <p:spPr>
          <a:xfrm>
            <a:off x="5292090" y="889424"/>
            <a:ext cx="6709410" cy="5786199"/>
          </a:xfrm>
          <a:prstGeom prst="rect">
            <a:avLst/>
          </a:prstGeom>
        </p:spPr>
        <p:txBody>
          <a:bodyPr wrap="square">
            <a:spAutoFit/>
          </a:bodyPr>
          <a:lstStyle/>
          <a:p>
            <a:r>
              <a:rPr lang="en-US" b="1" dirty="0"/>
              <a:t>Counts Per Second (CPS) – The Most Important Factor. </a:t>
            </a:r>
          </a:p>
          <a:p>
            <a:r>
              <a:rPr lang="en-US" sz="1600" dirty="0"/>
              <a:t>Ultimately, EDS performance and accuracy is dictated by the number of characteristic x-ray counts that are collected. The more x-rays that are collected, the better the EDS results. Acceptable CPS is ranging between thousands and 100 thousands for high quality map generation.</a:t>
            </a:r>
          </a:p>
          <a:p>
            <a:r>
              <a:rPr lang="en-US" sz="1600" dirty="0"/>
              <a:t>In more recent packages, a complete ED spectrum is collected at every pixel in the image. This allows a map to be generated for all elements in the area mapped. More detailed mining of the data cube is possible after the data have been collected, for example changing the color of the selected elements.</a:t>
            </a:r>
          </a:p>
          <a:p>
            <a:r>
              <a:rPr lang="en-US" sz="1600" dirty="0"/>
              <a:t>Maps are generally collected at magnifications of 50 to 1000 times. At magnifications less than 50 times, geometrical error is possible, while at magnifications greater than 1000 times oversampling is likely.</a:t>
            </a:r>
          </a:p>
          <a:p>
            <a:r>
              <a:rPr lang="en-US" sz="1600" dirty="0"/>
              <a:t>The dwell time for each pixel can range from a millisecond to a second or more. </a:t>
            </a:r>
            <a:r>
              <a:rPr lang="en-US" sz="1600" b="1" dirty="0"/>
              <a:t>Dwell time </a:t>
            </a:r>
            <a:r>
              <a:rPr lang="en-US" sz="1600" dirty="0"/>
              <a:t>– time the electron beam stays on a pixel while capturing an image during acquiring EDS map, or during acquiring EDS line scan.</a:t>
            </a:r>
          </a:p>
          <a:p>
            <a:r>
              <a:rPr lang="en-US" sz="1600" dirty="0"/>
              <a:t>These times are much less than those used for point analysis (30-60 s), so mapping is ideal for major elements but is not going to reveal minor or trace element distributions as not enough X-rays will be collected.</a:t>
            </a:r>
          </a:p>
          <a:p>
            <a:r>
              <a:rPr lang="en-US" sz="1600" dirty="0"/>
              <a:t>The total acquisition time for the map will depend on the resolution of the collected maps (the number of pixels) and the dwell time per pixel. The acquisition time may range from ~0.5 h to &gt;12 h (an overnight run). A very stable beam is required for long acquisition times, although means of adjusting for drift of the beam are available in newer software packages.</a:t>
            </a:r>
          </a:p>
        </p:txBody>
      </p:sp>
      <p:pic>
        <p:nvPicPr>
          <p:cNvPr id="7" name="Picture 6"/>
          <p:cNvPicPr>
            <a:picLocks noChangeAspect="1"/>
          </p:cNvPicPr>
          <p:nvPr/>
        </p:nvPicPr>
        <p:blipFill>
          <a:blip r:embed="rId2"/>
          <a:stretch>
            <a:fillRect/>
          </a:stretch>
        </p:blipFill>
        <p:spPr>
          <a:xfrm>
            <a:off x="940048" y="1088323"/>
            <a:ext cx="4032001" cy="5318070"/>
          </a:xfrm>
          <a:prstGeom prst="rect">
            <a:avLst/>
          </a:prstGeom>
        </p:spPr>
      </p:pic>
    </p:spTree>
    <p:extLst>
      <p:ext uri="{BB962C8B-B14F-4D97-AF65-F5344CB8AC3E}">
        <p14:creationId xmlns:p14="http://schemas.microsoft.com/office/powerpoint/2010/main" val="64820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36" y="0"/>
            <a:ext cx="11353800" cy="1325563"/>
          </a:xfrm>
        </p:spPr>
        <p:txBody>
          <a:bodyPr/>
          <a:lstStyle/>
          <a:p>
            <a:pPr algn="ctr"/>
            <a:r>
              <a:rPr lang="en-US" dirty="0">
                <a:solidFill>
                  <a:schemeClr val="accent1">
                    <a:lumMod val="50000"/>
                  </a:schemeClr>
                </a:solidFill>
                <a:latin typeface="Arial Black" panose="020B0A04020102020204" pitchFamily="34" charset="0"/>
              </a:rPr>
              <a:t>Generation of X-rays </a:t>
            </a:r>
            <a:br>
              <a:rPr lang="en-US" dirty="0">
                <a:solidFill>
                  <a:schemeClr val="accent1">
                    <a:lumMod val="50000"/>
                  </a:schemeClr>
                </a:solidFill>
                <a:latin typeface="Arial Black" panose="020B0A04020102020204" pitchFamily="34" charset="0"/>
              </a:rPr>
            </a:br>
            <a:r>
              <a:rPr lang="en-US" dirty="0">
                <a:solidFill>
                  <a:schemeClr val="accent1">
                    <a:lumMod val="50000"/>
                  </a:schemeClr>
                </a:solidFill>
                <a:latin typeface="Arial Black" panose="020B0A04020102020204" pitchFamily="34" charset="0"/>
              </a:rPr>
              <a:t>in the electron microscope</a:t>
            </a:r>
          </a:p>
        </p:txBody>
      </p:sp>
      <p:pic>
        <p:nvPicPr>
          <p:cNvPr id="4" name="Picture 3"/>
          <p:cNvPicPr>
            <a:picLocks noChangeAspect="1"/>
          </p:cNvPicPr>
          <p:nvPr/>
        </p:nvPicPr>
        <p:blipFill>
          <a:blip r:embed="rId2"/>
          <a:stretch>
            <a:fillRect/>
          </a:stretch>
        </p:blipFill>
        <p:spPr>
          <a:xfrm>
            <a:off x="6191717" y="1149589"/>
            <a:ext cx="5655815" cy="5088373"/>
          </a:xfrm>
          <a:prstGeom prst="rect">
            <a:avLst/>
          </a:prstGeom>
        </p:spPr>
      </p:pic>
      <p:sp>
        <p:nvSpPr>
          <p:cNvPr id="5" name="Rectangle 4"/>
          <p:cNvSpPr/>
          <p:nvPr/>
        </p:nvSpPr>
        <p:spPr>
          <a:xfrm>
            <a:off x="150312" y="1172445"/>
            <a:ext cx="5736917" cy="6217087"/>
          </a:xfrm>
          <a:prstGeom prst="rect">
            <a:avLst/>
          </a:prstGeom>
        </p:spPr>
        <p:txBody>
          <a:bodyPr wrap="square">
            <a:spAutoFit/>
          </a:bodyPr>
          <a:lstStyle/>
          <a:p>
            <a:r>
              <a:rPr lang="en-US" sz="1600" dirty="0"/>
              <a:t>The specimens examined in an electron microscope are made up of atoms. When electrons from the primary beam of the electron microscope are focused on a specimen, they penetrate it and interact with the atoms that make up the sample material. In the scanning electron microscope (SEM) the electrons from the primary beam spread out in the sample to form the interaction volume. The size of the interaction volume depends on the accelerating voltage of the primary electron beam and the mean atomic number (or density) of the sample. The interaction volume will be larger for a larger accelerating voltage, but smaller for samples with a higher mean atomic number.</a:t>
            </a:r>
          </a:p>
          <a:p>
            <a:r>
              <a:rPr lang="en-US" sz="1600" dirty="0"/>
              <a:t>In the SEM secondary electrons are produced from the surface of the sample or topmost part of the interaction volume; backscattered electrons come from the top half of the interaction volume; and X-rays are generated within the whole of the interaction volume. Therefore, the typical spatial resolution for X-ray microanalysis in the SEM is of the order of a few microns.</a:t>
            </a:r>
          </a:p>
          <a:p>
            <a:r>
              <a:rPr lang="en-US" sz="1600" dirty="0"/>
              <a:t>In the TEM, the sample is very thin (~10-200 nm) and there is minimal spreading of the electron beam as it passes through the sample. Therefore, the spatial resolution for X-ray microanalysis in the TEM is approximately of the same order as the sample thickness.</a:t>
            </a:r>
          </a:p>
          <a:p>
            <a:endParaRPr lang="en-US" dirty="0"/>
          </a:p>
          <a:p>
            <a:endParaRPr lang="en-US" dirty="0"/>
          </a:p>
        </p:txBody>
      </p:sp>
      <p:sp>
        <p:nvSpPr>
          <p:cNvPr id="6" name="Rectangle 5"/>
          <p:cNvSpPr/>
          <p:nvPr/>
        </p:nvSpPr>
        <p:spPr>
          <a:xfrm>
            <a:off x="8314475" y="6402041"/>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2181887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82806"/>
            <a:ext cx="10332720" cy="1139478"/>
          </a:xfrm>
        </p:spPr>
        <p:txBody>
          <a:bodyPr>
            <a:normAutofit/>
          </a:bodyPr>
          <a:lstStyle/>
          <a:p>
            <a:r>
              <a:rPr lang="en-US" dirty="0">
                <a:solidFill>
                  <a:schemeClr val="accent1">
                    <a:lumMod val="50000"/>
                  </a:schemeClr>
                </a:solidFill>
                <a:latin typeface="Arial Black" panose="020B0A04020102020204" pitchFamily="34" charset="0"/>
              </a:rPr>
              <a:t>Influence of sample topography</a:t>
            </a:r>
          </a:p>
        </p:txBody>
      </p:sp>
      <p:pic>
        <p:nvPicPr>
          <p:cNvPr id="1026" name="Picture 2" descr="X-rays are blocked from reaching the detector by sample topography. B: Rotating the stage presents the region of interest in sight of the EDS detector allowing the X-rays to be detec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9413" y="3142725"/>
            <a:ext cx="4143211" cy="16656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429958" y="3801401"/>
            <a:ext cx="2352675" cy="1743075"/>
          </a:xfrm>
          <a:prstGeom prst="rect">
            <a:avLst/>
          </a:prstGeom>
        </p:spPr>
      </p:pic>
      <p:pic>
        <p:nvPicPr>
          <p:cNvPr id="6" name="Picture 5"/>
          <p:cNvPicPr>
            <a:picLocks noChangeAspect="1"/>
          </p:cNvPicPr>
          <p:nvPr/>
        </p:nvPicPr>
        <p:blipFill>
          <a:blip r:embed="rId5"/>
          <a:stretch>
            <a:fillRect/>
          </a:stretch>
        </p:blipFill>
        <p:spPr>
          <a:xfrm>
            <a:off x="8959279" y="3843724"/>
            <a:ext cx="2389608" cy="1756464"/>
          </a:xfrm>
          <a:prstGeom prst="rect">
            <a:avLst/>
          </a:prstGeom>
        </p:spPr>
      </p:pic>
      <p:sp>
        <p:nvSpPr>
          <p:cNvPr id="7" name="TextBox 6"/>
          <p:cNvSpPr txBox="1"/>
          <p:nvPr/>
        </p:nvSpPr>
        <p:spPr>
          <a:xfrm>
            <a:off x="351214" y="5104968"/>
            <a:ext cx="5199610" cy="1323439"/>
          </a:xfrm>
          <a:prstGeom prst="rect">
            <a:avLst/>
          </a:prstGeom>
          <a:noFill/>
        </p:spPr>
        <p:txBody>
          <a:bodyPr wrap="square" rtlCol="0">
            <a:spAutoFit/>
          </a:bodyPr>
          <a:lstStyle/>
          <a:p>
            <a:r>
              <a:rPr lang="en-US" sz="1600" b="1" dirty="0"/>
              <a:t>A: </a:t>
            </a:r>
            <a:r>
              <a:rPr lang="en-US" sz="1600" dirty="0"/>
              <a:t>X-rays are blocked from reaching the detector by sample topography. </a:t>
            </a:r>
          </a:p>
          <a:p>
            <a:r>
              <a:rPr lang="en-US" sz="1600" b="1" dirty="0"/>
              <a:t>B:</a:t>
            </a:r>
            <a:r>
              <a:rPr lang="en-US" sz="1600" dirty="0"/>
              <a:t> Rotating the stage presents the region of interest in sight of the EDS detector allowing the X-rays to be detected. Image Credit: </a:t>
            </a:r>
            <a:r>
              <a:rPr lang="en-US" sz="1600" i="1" dirty="0"/>
              <a:t>JEOL USA, Inc.</a:t>
            </a:r>
          </a:p>
        </p:txBody>
      </p:sp>
      <p:sp>
        <p:nvSpPr>
          <p:cNvPr id="8" name="Rounded Rectangle 7"/>
          <p:cNvSpPr/>
          <p:nvPr/>
        </p:nvSpPr>
        <p:spPr>
          <a:xfrm>
            <a:off x="116379" y="2809702"/>
            <a:ext cx="5669280" cy="39152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020494" y="2809702"/>
            <a:ext cx="5505040" cy="3832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79413" y="1095013"/>
            <a:ext cx="10384332" cy="1754326"/>
          </a:xfrm>
          <a:prstGeom prst="rect">
            <a:avLst/>
          </a:prstGeom>
        </p:spPr>
        <p:txBody>
          <a:bodyPr wrap="square">
            <a:spAutoFit/>
          </a:bodyPr>
          <a:lstStyle/>
          <a:p>
            <a:r>
              <a:rPr lang="en-US" dirty="0"/>
              <a:t>The electron beam – sample – detector geometry should be optimized. Set the sample stage to the microscope's manufacturer's recommended working distance. The X-ray EDS detector have been installed with an optimal working distance also, and this will vary from microscope to microscope. The X-ray detector should be as close as possible to the sample to maximize collection of the generated X-rays, but this may be limited by the presence of other detectors and safe operation of the microscope. There should be a clear path between the sample and the X-ray detector.</a:t>
            </a:r>
          </a:p>
        </p:txBody>
      </p:sp>
      <p:sp>
        <p:nvSpPr>
          <p:cNvPr id="5" name="TextBox 4"/>
          <p:cNvSpPr txBox="1"/>
          <p:nvPr/>
        </p:nvSpPr>
        <p:spPr>
          <a:xfrm>
            <a:off x="6537961" y="5689743"/>
            <a:ext cx="4987573" cy="954107"/>
          </a:xfrm>
          <a:prstGeom prst="rect">
            <a:avLst/>
          </a:prstGeom>
          <a:noFill/>
        </p:spPr>
        <p:txBody>
          <a:bodyPr wrap="square" rtlCol="0">
            <a:spAutoFit/>
          </a:bodyPr>
          <a:lstStyle/>
          <a:p>
            <a:r>
              <a:rPr lang="en-US" sz="1400" dirty="0"/>
              <a:t>Black areas in the “element distribution” map (left image), correlate to the lack of X-ray detection and absence of counts in the “counts per seconds” map (right image) due to sample topography.</a:t>
            </a:r>
          </a:p>
        </p:txBody>
      </p:sp>
      <p:sp>
        <p:nvSpPr>
          <p:cNvPr id="9" name="TextBox 8"/>
          <p:cNvSpPr txBox="1"/>
          <p:nvPr/>
        </p:nvSpPr>
        <p:spPr>
          <a:xfrm>
            <a:off x="6244135" y="2938894"/>
            <a:ext cx="2715144" cy="584775"/>
          </a:xfrm>
          <a:prstGeom prst="rect">
            <a:avLst/>
          </a:prstGeom>
          <a:noFill/>
        </p:spPr>
        <p:txBody>
          <a:bodyPr wrap="square" rtlCol="0">
            <a:spAutoFit/>
          </a:bodyPr>
          <a:lstStyle/>
          <a:p>
            <a:pPr algn="ctr"/>
            <a:r>
              <a:rPr lang="en-US" sz="1600" dirty="0">
                <a:solidFill>
                  <a:schemeClr val="accent1">
                    <a:lumMod val="50000"/>
                  </a:schemeClr>
                </a:solidFill>
              </a:rPr>
              <a:t>Overlapping of multiple   element distribution maps</a:t>
            </a:r>
          </a:p>
        </p:txBody>
      </p:sp>
      <p:sp>
        <p:nvSpPr>
          <p:cNvPr id="12" name="TextBox 11"/>
          <p:cNvSpPr txBox="1"/>
          <p:nvPr/>
        </p:nvSpPr>
        <p:spPr>
          <a:xfrm>
            <a:off x="8814115" y="2901258"/>
            <a:ext cx="2715144" cy="584775"/>
          </a:xfrm>
          <a:prstGeom prst="rect">
            <a:avLst/>
          </a:prstGeom>
          <a:noFill/>
        </p:spPr>
        <p:txBody>
          <a:bodyPr wrap="square" rtlCol="0">
            <a:spAutoFit/>
          </a:bodyPr>
          <a:lstStyle/>
          <a:p>
            <a:pPr algn="ctr"/>
            <a:r>
              <a:rPr lang="en-US" sz="1600" dirty="0">
                <a:solidFill>
                  <a:schemeClr val="accent1">
                    <a:lumMod val="50000"/>
                  </a:schemeClr>
                </a:solidFill>
              </a:rPr>
              <a:t>Map of CPS (counts per seconds) parameter</a:t>
            </a:r>
          </a:p>
        </p:txBody>
      </p:sp>
    </p:spTree>
    <p:extLst>
      <p:ext uri="{BB962C8B-B14F-4D97-AF65-F5344CB8AC3E}">
        <p14:creationId xmlns:p14="http://schemas.microsoft.com/office/powerpoint/2010/main" val="148058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203" y="0"/>
            <a:ext cx="10515600" cy="1325563"/>
          </a:xfrm>
        </p:spPr>
        <p:txBody>
          <a:bodyPr>
            <a:normAutofit/>
          </a:bodyPr>
          <a:lstStyle/>
          <a:p>
            <a:r>
              <a:rPr lang="en-US" dirty="0">
                <a:solidFill>
                  <a:schemeClr val="accent1">
                    <a:lumMod val="50000"/>
                  </a:schemeClr>
                </a:solidFill>
                <a:latin typeface="Arial Black" panose="020B0A04020102020204" pitchFamily="34" charset="0"/>
              </a:rPr>
              <a:t>Bremsstrahlung X-ray generation</a:t>
            </a:r>
            <a:br>
              <a:rPr lang="en-US" dirty="0"/>
            </a:br>
            <a:endParaRPr lang="en-US" dirty="0"/>
          </a:p>
        </p:txBody>
      </p:sp>
      <p:sp>
        <p:nvSpPr>
          <p:cNvPr id="4" name="Rectangle 3"/>
          <p:cNvSpPr/>
          <p:nvPr/>
        </p:nvSpPr>
        <p:spPr>
          <a:xfrm>
            <a:off x="1" y="4982382"/>
            <a:ext cx="12100142" cy="2092881"/>
          </a:xfrm>
          <a:prstGeom prst="rect">
            <a:avLst/>
          </a:prstGeom>
        </p:spPr>
        <p:txBody>
          <a:bodyPr wrap="square">
            <a:spAutoFit/>
          </a:bodyPr>
          <a:lstStyle/>
          <a:p>
            <a:r>
              <a:rPr lang="en-US" sz="1600" dirty="0"/>
              <a:t>Two types of X-rays are produced by interaction of the electron beam with the sample in both the SEM and TEM: Bremsstrahlung (which means ‘braking radiation’) and Characteristic X-rays. Bremsstrahlung X-rays are produced by slowing down of the</a:t>
            </a:r>
          </a:p>
          <a:p>
            <a:r>
              <a:rPr lang="en-US" sz="1600" dirty="0"/>
              <a:t>primary beam electrons by the electric field surrounding the nuclei of the atoms in the sample. Note: Bremsstrahlung X-rays are also referred to as continuum or background X-rays. The primary-beam electrons lose energy and change direction due to inelastic scattering in the sample. Some of the lost energy is converted to X-rays which have a range of energies, from ~0 up to E –the energy of the electrons in the primary beam. Bremsstrahlung X-rays cannot have energies greater than the energy of the electrons in the primary beam so this energy forms the upper energy limit of the </a:t>
            </a:r>
            <a:r>
              <a:rPr lang="en-US" sz="1600" dirty="0" err="1"/>
              <a:t>Xray</a:t>
            </a:r>
            <a:r>
              <a:rPr lang="en-US" sz="1600" dirty="0"/>
              <a:t> spectrum and is known as the Duane-Hunt limit.</a:t>
            </a:r>
          </a:p>
          <a:p>
            <a:endParaRPr lang="en-US" dirty="0"/>
          </a:p>
        </p:txBody>
      </p:sp>
      <p:pic>
        <p:nvPicPr>
          <p:cNvPr id="5" name="Picture 4"/>
          <p:cNvPicPr>
            <a:picLocks noChangeAspect="1"/>
          </p:cNvPicPr>
          <p:nvPr/>
        </p:nvPicPr>
        <p:blipFill>
          <a:blip r:embed="rId3"/>
          <a:stretch>
            <a:fillRect/>
          </a:stretch>
        </p:blipFill>
        <p:spPr>
          <a:xfrm>
            <a:off x="3720230" y="1335470"/>
            <a:ext cx="5109157" cy="2979200"/>
          </a:xfrm>
          <a:prstGeom prst="rect">
            <a:avLst/>
          </a:prstGeom>
        </p:spPr>
      </p:pic>
      <p:sp>
        <p:nvSpPr>
          <p:cNvPr id="6" name="Rectangle 5"/>
          <p:cNvSpPr/>
          <p:nvPr/>
        </p:nvSpPr>
        <p:spPr>
          <a:xfrm>
            <a:off x="270353" y="689138"/>
            <a:ext cx="11887201" cy="646331"/>
          </a:xfrm>
          <a:prstGeom prst="rect">
            <a:avLst/>
          </a:prstGeom>
        </p:spPr>
        <p:txBody>
          <a:bodyPr wrap="square">
            <a:spAutoFit/>
          </a:bodyPr>
          <a:lstStyle/>
          <a:p>
            <a:r>
              <a:rPr lang="en-US" dirty="0"/>
              <a:t>The primary beam electrons are slowed down or deflected by the electric field around the atoms in the specimen. Part of the energy that they lose is converted to Bremsstrahlung X-rays with energies between ~0 and the Duane-Hunt limit.</a:t>
            </a:r>
          </a:p>
        </p:txBody>
      </p:sp>
      <p:pic>
        <p:nvPicPr>
          <p:cNvPr id="9" name="Picture 8"/>
          <p:cNvPicPr>
            <a:picLocks noChangeAspect="1"/>
          </p:cNvPicPr>
          <p:nvPr/>
        </p:nvPicPr>
        <p:blipFill>
          <a:blip r:embed="rId4"/>
          <a:stretch>
            <a:fillRect/>
          </a:stretch>
        </p:blipFill>
        <p:spPr>
          <a:xfrm>
            <a:off x="3275168" y="4314670"/>
            <a:ext cx="7134349" cy="527364"/>
          </a:xfrm>
          <a:prstGeom prst="rect">
            <a:avLst/>
          </a:prstGeom>
        </p:spPr>
      </p:pic>
      <p:sp>
        <p:nvSpPr>
          <p:cNvPr id="7" name="Rectangle 6"/>
          <p:cNvSpPr/>
          <p:nvPr/>
        </p:nvSpPr>
        <p:spPr>
          <a:xfrm>
            <a:off x="8285599" y="648866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227964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791" y="-98212"/>
            <a:ext cx="10408778" cy="1325563"/>
          </a:xfrm>
        </p:spPr>
        <p:txBody>
          <a:bodyPr/>
          <a:lstStyle/>
          <a:p>
            <a:r>
              <a:rPr lang="en-US" dirty="0">
                <a:solidFill>
                  <a:schemeClr val="accent1">
                    <a:lumMod val="50000"/>
                  </a:schemeClr>
                </a:solidFill>
                <a:latin typeface="Arial Black" panose="020B0A04020102020204" pitchFamily="34" charset="0"/>
              </a:rPr>
              <a:t>Origin of Characteristic X-rays </a:t>
            </a:r>
          </a:p>
        </p:txBody>
      </p:sp>
      <p:sp>
        <p:nvSpPr>
          <p:cNvPr id="5" name="Content Placeholder 4"/>
          <p:cNvSpPr>
            <a:spLocks noGrp="1"/>
          </p:cNvSpPr>
          <p:nvPr>
            <p:ph idx="1"/>
          </p:nvPr>
        </p:nvSpPr>
        <p:spPr>
          <a:xfrm>
            <a:off x="883335" y="1138581"/>
            <a:ext cx="2720340" cy="648634"/>
          </a:xfrm>
        </p:spPr>
        <p:txBody>
          <a:bodyPr>
            <a:normAutofit fontScale="92500"/>
          </a:bodyPr>
          <a:lstStyle/>
          <a:p>
            <a:pPr marL="0" indent="0" algn="ctr">
              <a:buNone/>
            </a:pPr>
            <a:r>
              <a:rPr lang="en-US" sz="2200" dirty="0">
                <a:solidFill>
                  <a:schemeClr val="accent1">
                    <a:lumMod val="50000"/>
                  </a:schemeClr>
                </a:solidFill>
              </a:rPr>
              <a:t>Core electronic energy levels of an atom.</a:t>
            </a:r>
          </a:p>
          <a:p>
            <a:pPr marL="0" indent="0" algn="ctr">
              <a:buNone/>
            </a:pPr>
            <a:endParaRPr lang="en-US" dirty="0"/>
          </a:p>
        </p:txBody>
      </p:sp>
      <p:pic>
        <p:nvPicPr>
          <p:cNvPr id="1026" name="Picture 2" descr="https://cnx.org/resources/c20ae51423dacd13ca8d17e98134d990e366bbbd/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304" y="1833912"/>
            <a:ext cx="2308676" cy="226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771207" y="6359599"/>
            <a:ext cx="2891790" cy="461665"/>
          </a:xfrm>
          <a:prstGeom prst="rect">
            <a:avLst/>
          </a:prstGeom>
        </p:spPr>
        <p:txBody>
          <a:bodyPr wrap="square">
            <a:spAutoFit/>
          </a:bodyPr>
          <a:lstStyle/>
          <a:p>
            <a:r>
              <a:rPr lang="en-US" sz="800" dirty="0">
                <a:solidFill>
                  <a:srgbClr val="000000"/>
                </a:solidFill>
                <a:latin typeface="Tahoma" panose="020B0604030504040204" pitchFamily="34" charset="0"/>
              </a:rPr>
              <a:t>Adapted from </a:t>
            </a:r>
            <a:r>
              <a:rPr lang="en-US" sz="800" i="1" dirty="0">
                <a:solidFill>
                  <a:srgbClr val="000000"/>
                </a:solidFill>
                <a:latin typeface="Tahoma" panose="020B0604030504040204" pitchFamily="34" charset="0"/>
              </a:rPr>
              <a:t>Introduction to Energy Dispersive X-ray Spectroscopy (EDS)</a:t>
            </a:r>
            <a:r>
              <a:rPr lang="en-US" sz="800" dirty="0">
                <a:solidFill>
                  <a:srgbClr val="000000"/>
                </a:solidFill>
                <a:latin typeface="Tahoma" panose="020B0604030504040204" pitchFamily="34" charset="0"/>
              </a:rPr>
              <a:t>, </a:t>
            </a:r>
            <a:r>
              <a:rPr lang="en-US" sz="800" u="sng" dirty="0">
                <a:solidFill>
                  <a:srgbClr val="000000"/>
                </a:solidFill>
                <a:latin typeface="Tahoma" panose="020B0604030504040204" pitchFamily="34" charset="0"/>
              </a:rPr>
              <a:t>micron.ucr.edu/public/manuals/EDS-intro.pdf</a:t>
            </a:r>
            <a:endParaRPr lang="en-US" sz="800" dirty="0"/>
          </a:p>
        </p:txBody>
      </p:sp>
      <p:sp>
        <p:nvSpPr>
          <p:cNvPr id="10" name="Rectangle 9"/>
          <p:cNvSpPr/>
          <p:nvPr/>
        </p:nvSpPr>
        <p:spPr>
          <a:xfrm>
            <a:off x="4044494" y="1227351"/>
            <a:ext cx="7888425" cy="5509200"/>
          </a:xfrm>
          <a:prstGeom prst="rect">
            <a:avLst/>
          </a:prstGeom>
        </p:spPr>
        <p:txBody>
          <a:bodyPr wrap="square">
            <a:spAutoFit/>
          </a:bodyPr>
          <a:lstStyle/>
          <a:p>
            <a:r>
              <a:rPr lang="en-US" sz="1600" dirty="0"/>
              <a:t>The atoms of each element in the sample consist of a nucleus made up of neutrons and positively charged protons, and a cloud of negatively charged electrons that surrounds the nucleus. The number of protons in the nucleus of the atom defines its atomic number, Z, while in a neutrally charged atom the number of protons is matched by the number of electrons.</a:t>
            </a:r>
          </a:p>
          <a:p>
            <a:r>
              <a:rPr lang="en-US" sz="1600" dirty="0"/>
              <a:t>The electrons in the electron cloud have a stable set of energy levels, also known as electron shells. The shell closest to the nucleus is known as the K shell, followed outwards by the L, M, N, O, P and Q shells. EDS microanalysis is mostly concerned with electrons in the inner shells, i.e., the K, L and M shells. The maximum number of electrons in each shell is governed by quantum mechanics, with a maximum of two electrons in the K shell; eight electrons in the L shell; 18 electrons in the M shell, and so on. Each shell, apart from the K shell, is split into subshells, with the electrons in related subshells having slightly different energies. The L shell has three subshells; the M shell has five subshells, and so on. </a:t>
            </a:r>
          </a:p>
          <a:p>
            <a:r>
              <a:rPr lang="en-US" sz="1600" dirty="0"/>
              <a:t>The K shell has the highest </a:t>
            </a:r>
            <a:r>
              <a:rPr lang="en-US" sz="1600" dirty="0" err="1"/>
              <a:t>ionisation</a:t>
            </a:r>
            <a:r>
              <a:rPr lang="en-US" sz="1600" dirty="0"/>
              <a:t> energy or critical </a:t>
            </a:r>
            <a:r>
              <a:rPr lang="en-US" sz="1600" dirty="0" err="1"/>
              <a:t>ionisation</a:t>
            </a:r>
            <a:r>
              <a:rPr lang="en-US" sz="1600" dirty="0"/>
              <a:t> energy in the atom. That is, more energy is needed to remove an electron from this shell than from subshells further from the nucleus. The further from the nucleus the electron is, the lower its </a:t>
            </a:r>
            <a:r>
              <a:rPr lang="en-US" sz="1600" dirty="0" err="1"/>
              <a:t>ionisation</a:t>
            </a:r>
            <a:r>
              <a:rPr lang="en-US" sz="1600" dirty="0"/>
              <a:t> energy. Characteristic X-rays are produced by electron transitions between the inner electron shells. The electrons in each shell and subshell have specific </a:t>
            </a:r>
            <a:r>
              <a:rPr lang="en-US" sz="1600" dirty="0" err="1"/>
              <a:t>ionisation</a:t>
            </a:r>
            <a:r>
              <a:rPr lang="en-US" sz="1600" dirty="0"/>
              <a:t> energies, and these are different for every element, that is, the </a:t>
            </a:r>
            <a:r>
              <a:rPr lang="en-US" sz="1600" dirty="0" err="1"/>
              <a:t>ionisation</a:t>
            </a:r>
            <a:r>
              <a:rPr lang="en-US" sz="1600" dirty="0"/>
              <a:t> energy for the K shell in Si (1.84 </a:t>
            </a:r>
            <a:r>
              <a:rPr lang="en-US" sz="1600" dirty="0" err="1"/>
              <a:t>keV</a:t>
            </a:r>
            <a:r>
              <a:rPr lang="en-US" sz="1600" dirty="0"/>
              <a:t>) is different from the </a:t>
            </a:r>
            <a:r>
              <a:rPr lang="en-US" sz="1600" dirty="0" err="1"/>
              <a:t>ionisation</a:t>
            </a:r>
            <a:r>
              <a:rPr lang="en-US" sz="1600" dirty="0"/>
              <a:t> energy of the K shell in Pt (78.4 </a:t>
            </a:r>
            <a:r>
              <a:rPr lang="en-US" sz="1600" dirty="0" err="1"/>
              <a:t>keV</a:t>
            </a:r>
            <a:r>
              <a:rPr lang="en-US" sz="1600" dirty="0"/>
              <a:t>).</a:t>
            </a:r>
          </a:p>
          <a:p>
            <a:endParaRPr lang="en-US" sz="1600" dirty="0"/>
          </a:p>
          <a:p>
            <a:endParaRPr lang="en-US" sz="1600" dirty="0"/>
          </a:p>
        </p:txBody>
      </p:sp>
      <p:pic>
        <p:nvPicPr>
          <p:cNvPr id="11" name="Picture 10"/>
          <p:cNvPicPr>
            <a:picLocks noChangeAspect="1"/>
          </p:cNvPicPr>
          <p:nvPr/>
        </p:nvPicPr>
        <p:blipFill>
          <a:blip r:embed="rId4"/>
          <a:stretch>
            <a:fillRect/>
          </a:stretch>
        </p:blipFill>
        <p:spPr>
          <a:xfrm>
            <a:off x="801620" y="4298892"/>
            <a:ext cx="2601069" cy="2342999"/>
          </a:xfrm>
          <a:prstGeom prst="rect">
            <a:avLst/>
          </a:prstGeom>
        </p:spPr>
      </p:pic>
      <p:sp>
        <p:nvSpPr>
          <p:cNvPr id="15" name="Rectangle 14"/>
          <p:cNvSpPr/>
          <p:nvPr/>
        </p:nvSpPr>
        <p:spPr>
          <a:xfrm>
            <a:off x="2890639" y="6451932"/>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404276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235" y="267710"/>
            <a:ext cx="10515600" cy="1325563"/>
          </a:xfrm>
        </p:spPr>
        <p:txBody>
          <a:bodyPr/>
          <a:lstStyle/>
          <a:p>
            <a:r>
              <a:rPr lang="en-US" b="1" dirty="0">
                <a:solidFill>
                  <a:schemeClr val="accent1">
                    <a:lumMod val="50000"/>
                  </a:schemeClr>
                </a:solidFill>
                <a:latin typeface="Arial Black" panose="020B0A04020102020204" pitchFamily="34" charset="0"/>
              </a:rPr>
              <a:t>Characteristic X-rays</a:t>
            </a:r>
            <a:br>
              <a:rPr lang="en-US" b="1" dirty="0"/>
            </a:br>
            <a:endParaRPr lang="en-US" dirty="0"/>
          </a:p>
        </p:txBody>
      </p:sp>
      <p:sp>
        <p:nvSpPr>
          <p:cNvPr id="5" name="TextBox 4"/>
          <p:cNvSpPr txBox="1"/>
          <p:nvPr/>
        </p:nvSpPr>
        <p:spPr>
          <a:xfrm>
            <a:off x="7909560" y="1761104"/>
            <a:ext cx="3600449" cy="3539430"/>
          </a:xfrm>
          <a:prstGeom prst="rect">
            <a:avLst/>
          </a:prstGeom>
          <a:noFill/>
        </p:spPr>
        <p:txBody>
          <a:bodyPr wrap="square" rtlCol="0">
            <a:spAutoFit/>
          </a:bodyPr>
          <a:lstStyle/>
          <a:p>
            <a:r>
              <a:rPr lang="en-US" sz="1600" dirty="0"/>
              <a:t>The production of Characteristic X-rays is a two-stage process: </a:t>
            </a:r>
            <a:r>
              <a:rPr lang="en-US" sz="1600" dirty="0" err="1"/>
              <a:t>ionisation</a:t>
            </a:r>
            <a:r>
              <a:rPr lang="en-US" sz="1600" dirty="0"/>
              <a:t> followed by relaxation. Firstly, an electron is removed from one of the inner shells of the atom by an electron from the primary beam so that the atom is ionized and in an unstable state. Secondly, the atom regains stability when an electron from an outer shell fills the inner shell vacancy and an X-ray photon is emitted. The energy of the emitted X-ray is equal to the difference between the </a:t>
            </a:r>
            <a:r>
              <a:rPr lang="en-US" sz="1600" dirty="0" err="1"/>
              <a:t>ionisation</a:t>
            </a:r>
            <a:r>
              <a:rPr lang="en-US" sz="1600" dirty="0"/>
              <a:t> energies of the electrons involved in the transition.</a:t>
            </a:r>
          </a:p>
        </p:txBody>
      </p:sp>
      <p:sp>
        <p:nvSpPr>
          <p:cNvPr id="6" name="Rectangle 5"/>
          <p:cNvSpPr/>
          <p:nvPr/>
        </p:nvSpPr>
        <p:spPr>
          <a:xfrm>
            <a:off x="8297029" y="6340078"/>
            <a:ext cx="3609771" cy="369332"/>
          </a:xfrm>
          <a:prstGeom prst="rect">
            <a:avLst/>
          </a:prstGeom>
        </p:spPr>
        <p:txBody>
          <a:bodyPr wrap="none">
            <a:spAutoFit/>
          </a:bodyPr>
          <a:lstStyle/>
          <a:p>
            <a:r>
              <a:rPr lang="en-US" dirty="0"/>
              <a:t>https://myscope.training/#/EDSlevel</a:t>
            </a:r>
          </a:p>
        </p:txBody>
      </p:sp>
      <p:pic>
        <p:nvPicPr>
          <p:cNvPr id="8" name="Picture 7"/>
          <p:cNvPicPr>
            <a:picLocks noChangeAspect="1"/>
          </p:cNvPicPr>
          <p:nvPr/>
        </p:nvPicPr>
        <p:blipFill>
          <a:blip r:embed="rId2"/>
          <a:stretch>
            <a:fillRect/>
          </a:stretch>
        </p:blipFill>
        <p:spPr>
          <a:xfrm>
            <a:off x="534135" y="1104266"/>
            <a:ext cx="2144238" cy="2232660"/>
          </a:xfrm>
          <a:prstGeom prst="rect">
            <a:avLst/>
          </a:prstGeom>
        </p:spPr>
      </p:pic>
      <p:pic>
        <p:nvPicPr>
          <p:cNvPr id="9" name="Picture 8"/>
          <p:cNvPicPr>
            <a:picLocks noChangeAspect="1"/>
          </p:cNvPicPr>
          <p:nvPr/>
        </p:nvPicPr>
        <p:blipFill>
          <a:blip r:embed="rId3"/>
          <a:stretch>
            <a:fillRect/>
          </a:stretch>
        </p:blipFill>
        <p:spPr>
          <a:xfrm>
            <a:off x="3318924" y="1212771"/>
            <a:ext cx="2938949" cy="2502217"/>
          </a:xfrm>
          <a:prstGeom prst="rect">
            <a:avLst/>
          </a:prstGeom>
        </p:spPr>
      </p:pic>
      <p:pic>
        <p:nvPicPr>
          <p:cNvPr id="10" name="Picture 9"/>
          <p:cNvPicPr>
            <a:picLocks noChangeAspect="1"/>
          </p:cNvPicPr>
          <p:nvPr/>
        </p:nvPicPr>
        <p:blipFill>
          <a:blip r:embed="rId4"/>
          <a:stretch>
            <a:fillRect/>
          </a:stretch>
        </p:blipFill>
        <p:spPr>
          <a:xfrm>
            <a:off x="195028" y="3987989"/>
            <a:ext cx="2999317" cy="2625090"/>
          </a:xfrm>
          <a:prstGeom prst="rect">
            <a:avLst/>
          </a:prstGeom>
        </p:spPr>
      </p:pic>
      <p:pic>
        <p:nvPicPr>
          <p:cNvPr id="11" name="Picture 10"/>
          <p:cNvPicPr>
            <a:picLocks noChangeAspect="1"/>
          </p:cNvPicPr>
          <p:nvPr/>
        </p:nvPicPr>
        <p:blipFill>
          <a:blip r:embed="rId5"/>
          <a:stretch>
            <a:fillRect/>
          </a:stretch>
        </p:blipFill>
        <p:spPr>
          <a:xfrm>
            <a:off x="3318924" y="3954367"/>
            <a:ext cx="3269660" cy="2692334"/>
          </a:xfrm>
          <a:prstGeom prst="rect">
            <a:avLst/>
          </a:prstGeom>
        </p:spPr>
      </p:pic>
    </p:spTree>
    <p:extLst>
      <p:ext uri="{BB962C8B-B14F-4D97-AF65-F5344CB8AC3E}">
        <p14:creationId xmlns:p14="http://schemas.microsoft.com/office/powerpoint/2010/main" val="2594606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205" y="-92021"/>
            <a:ext cx="10515600" cy="1325563"/>
          </a:xfrm>
        </p:spPr>
        <p:txBody>
          <a:bodyPr/>
          <a:lstStyle/>
          <a:p>
            <a:pPr algn="ctr"/>
            <a:r>
              <a:rPr lang="en-US" b="1" dirty="0">
                <a:solidFill>
                  <a:schemeClr val="accent1">
                    <a:lumMod val="50000"/>
                  </a:schemeClr>
                </a:solidFill>
                <a:latin typeface="Arial Black" panose="020B0A04020102020204" pitchFamily="34" charset="0"/>
              </a:rPr>
              <a:t>Characteristic X-rays Production</a:t>
            </a:r>
          </a:p>
        </p:txBody>
      </p:sp>
      <p:pic>
        <p:nvPicPr>
          <p:cNvPr id="4" name="Content Placeholder 3"/>
          <p:cNvPicPr>
            <a:picLocks noGrp="1" noChangeAspect="1"/>
          </p:cNvPicPr>
          <p:nvPr>
            <p:ph idx="1"/>
          </p:nvPr>
        </p:nvPicPr>
        <p:blipFill>
          <a:blip r:embed="rId2"/>
          <a:stretch>
            <a:fillRect/>
          </a:stretch>
        </p:blipFill>
        <p:spPr>
          <a:xfrm>
            <a:off x="1063647" y="1093529"/>
            <a:ext cx="3843516" cy="3575080"/>
          </a:xfrm>
          <a:prstGeom prst="rect">
            <a:avLst/>
          </a:prstGeom>
        </p:spPr>
      </p:pic>
      <p:pic>
        <p:nvPicPr>
          <p:cNvPr id="5" name="Picture 4"/>
          <p:cNvPicPr>
            <a:picLocks noChangeAspect="1"/>
          </p:cNvPicPr>
          <p:nvPr/>
        </p:nvPicPr>
        <p:blipFill>
          <a:blip r:embed="rId3"/>
          <a:stretch>
            <a:fillRect/>
          </a:stretch>
        </p:blipFill>
        <p:spPr>
          <a:xfrm>
            <a:off x="6130005" y="797069"/>
            <a:ext cx="4360657" cy="3790104"/>
          </a:xfrm>
          <a:prstGeom prst="rect">
            <a:avLst/>
          </a:prstGeom>
        </p:spPr>
      </p:pic>
      <p:sp>
        <p:nvSpPr>
          <p:cNvPr id="6" name="Rectangle 5"/>
          <p:cNvSpPr/>
          <p:nvPr/>
        </p:nvSpPr>
        <p:spPr>
          <a:xfrm>
            <a:off x="436103" y="4802916"/>
            <a:ext cx="5366181" cy="2031325"/>
          </a:xfrm>
          <a:prstGeom prst="rect">
            <a:avLst/>
          </a:prstGeom>
        </p:spPr>
        <p:txBody>
          <a:bodyPr wrap="square">
            <a:spAutoFit/>
          </a:bodyPr>
          <a:lstStyle/>
          <a:p>
            <a:r>
              <a:rPr lang="en-US" dirty="0">
                <a:solidFill>
                  <a:srgbClr val="4A4A4A"/>
                </a:solidFill>
                <a:latin typeface="Open Sans"/>
              </a:rPr>
              <a:t>As each element has specific </a:t>
            </a:r>
            <a:r>
              <a:rPr lang="en-US" dirty="0" err="1">
                <a:solidFill>
                  <a:srgbClr val="4A4A4A"/>
                </a:solidFill>
                <a:latin typeface="Open Sans"/>
              </a:rPr>
              <a:t>ionisation</a:t>
            </a:r>
            <a:r>
              <a:rPr lang="en-US" dirty="0">
                <a:solidFill>
                  <a:srgbClr val="4A4A4A"/>
                </a:solidFill>
                <a:latin typeface="Open Sans"/>
              </a:rPr>
              <a:t> energies for each subshell, so the difference between the energies is characteristic of the element involved in producing the X-ray photon. For Si, the </a:t>
            </a:r>
            <a:r>
              <a:rPr lang="en-US" dirty="0" err="1">
                <a:solidFill>
                  <a:srgbClr val="4A4A4A"/>
                </a:solidFill>
                <a:latin typeface="Open Sans"/>
              </a:rPr>
              <a:t>ionisation</a:t>
            </a:r>
            <a:r>
              <a:rPr lang="en-US" dirty="0">
                <a:solidFill>
                  <a:srgbClr val="4A4A4A"/>
                </a:solidFill>
                <a:latin typeface="Open Sans"/>
              </a:rPr>
              <a:t> energy of the K shell is 1.84 </a:t>
            </a:r>
            <a:r>
              <a:rPr lang="en-US" dirty="0" err="1">
                <a:solidFill>
                  <a:srgbClr val="4A4A4A"/>
                </a:solidFill>
                <a:latin typeface="Open Sans"/>
              </a:rPr>
              <a:t>keV</a:t>
            </a:r>
            <a:r>
              <a:rPr lang="en-US" dirty="0">
                <a:solidFill>
                  <a:srgbClr val="4A4A4A"/>
                </a:solidFill>
                <a:latin typeface="Open Sans"/>
              </a:rPr>
              <a:t>, the </a:t>
            </a:r>
            <a:r>
              <a:rPr lang="en-US" dirty="0" err="1">
                <a:solidFill>
                  <a:srgbClr val="4A4A4A"/>
                </a:solidFill>
                <a:latin typeface="Open Sans"/>
              </a:rPr>
              <a:t>ionisation</a:t>
            </a:r>
            <a:r>
              <a:rPr lang="en-US" dirty="0">
                <a:solidFill>
                  <a:srgbClr val="4A4A4A"/>
                </a:solidFill>
                <a:latin typeface="Open Sans"/>
              </a:rPr>
              <a:t> energy of the L shell is ~0.10 </a:t>
            </a:r>
            <a:r>
              <a:rPr lang="en-US" dirty="0" err="1">
                <a:solidFill>
                  <a:srgbClr val="4A4A4A"/>
                </a:solidFill>
                <a:latin typeface="Open Sans"/>
              </a:rPr>
              <a:t>keV</a:t>
            </a:r>
            <a:r>
              <a:rPr lang="en-US" dirty="0">
                <a:solidFill>
                  <a:srgbClr val="4A4A4A"/>
                </a:solidFill>
                <a:latin typeface="Open Sans"/>
              </a:rPr>
              <a:t> and the </a:t>
            </a:r>
            <a:r>
              <a:rPr lang="en-US" dirty="0" err="1">
                <a:solidFill>
                  <a:srgbClr val="4A4A4A"/>
                </a:solidFill>
                <a:latin typeface="Open Sans"/>
              </a:rPr>
              <a:t>ionisation</a:t>
            </a:r>
            <a:r>
              <a:rPr lang="en-US" dirty="0">
                <a:solidFill>
                  <a:srgbClr val="4A4A4A"/>
                </a:solidFill>
                <a:latin typeface="Open Sans"/>
              </a:rPr>
              <a:t> energy of the M shell is ~0.01 </a:t>
            </a:r>
            <a:r>
              <a:rPr lang="en-US" dirty="0" err="1">
                <a:solidFill>
                  <a:srgbClr val="4A4A4A"/>
                </a:solidFill>
                <a:latin typeface="Open Sans"/>
              </a:rPr>
              <a:t>keV</a:t>
            </a:r>
            <a:r>
              <a:rPr lang="en-US" dirty="0">
                <a:solidFill>
                  <a:srgbClr val="4A4A4A"/>
                </a:solidFill>
                <a:latin typeface="Open Sans"/>
              </a:rPr>
              <a:t>.</a:t>
            </a:r>
            <a:endParaRPr lang="en-US" dirty="0"/>
          </a:p>
        </p:txBody>
      </p:sp>
      <p:sp>
        <p:nvSpPr>
          <p:cNvPr id="7" name="Rectangle 6"/>
          <p:cNvSpPr/>
          <p:nvPr/>
        </p:nvSpPr>
        <p:spPr>
          <a:xfrm>
            <a:off x="6268550" y="4614191"/>
            <a:ext cx="5535522" cy="2031325"/>
          </a:xfrm>
          <a:prstGeom prst="rect">
            <a:avLst/>
          </a:prstGeom>
        </p:spPr>
        <p:txBody>
          <a:bodyPr wrap="square">
            <a:spAutoFit/>
          </a:bodyPr>
          <a:lstStyle/>
          <a:p>
            <a:r>
              <a:rPr lang="en-US" sz="1400" dirty="0">
                <a:solidFill>
                  <a:srgbClr val="4A4A4A"/>
                </a:solidFill>
                <a:latin typeface="Open Sans"/>
              </a:rPr>
              <a:t>The Characteristic X-ray spectrum for Si shows three spectral lines. The line at low energy (~0.09 </a:t>
            </a:r>
            <a:r>
              <a:rPr lang="en-US" sz="1400" dirty="0" err="1">
                <a:solidFill>
                  <a:srgbClr val="4A4A4A"/>
                </a:solidFill>
                <a:latin typeface="Open Sans"/>
              </a:rPr>
              <a:t>keV</a:t>
            </a:r>
            <a:r>
              <a:rPr lang="en-US" sz="1400" dirty="0">
                <a:solidFill>
                  <a:srgbClr val="4A4A4A"/>
                </a:solidFill>
                <a:latin typeface="Open Sans"/>
              </a:rPr>
              <a:t>) results from </a:t>
            </a:r>
            <a:r>
              <a:rPr lang="en-US" sz="1400" dirty="0" err="1">
                <a:solidFill>
                  <a:srgbClr val="4A4A4A"/>
                </a:solidFill>
                <a:latin typeface="Open Sans"/>
              </a:rPr>
              <a:t>ionisation</a:t>
            </a:r>
            <a:r>
              <a:rPr lang="en-US" sz="1400" dirty="0">
                <a:solidFill>
                  <a:srgbClr val="4A4A4A"/>
                </a:solidFill>
                <a:latin typeface="Open Sans"/>
              </a:rPr>
              <a:t> of the L shell with an electron from the M shell filling the vacancy: E = 0.10 – 0.01 </a:t>
            </a:r>
            <a:r>
              <a:rPr lang="en-US" sz="1400" dirty="0" err="1">
                <a:solidFill>
                  <a:srgbClr val="4A4A4A"/>
                </a:solidFill>
                <a:latin typeface="Open Sans"/>
              </a:rPr>
              <a:t>keV</a:t>
            </a:r>
            <a:r>
              <a:rPr lang="en-US" sz="1400" dirty="0">
                <a:solidFill>
                  <a:srgbClr val="4A4A4A"/>
                </a:solidFill>
                <a:latin typeface="Open Sans"/>
              </a:rPr>
              <a:t>. (This line would be at or below the limit of detection for most EDS detectors.) The line at ~1.74 </a:t>
            </a:r>
            <a:r>
              <a:rPr lang="en-US" sz="1400" dirty="0" err="1">
                <a:solidFill>
                  <a:srgbClr val="4A4A4A"/>
                </a:solidFill>
                <a:latin typeface="Open Sans"/>
              </a:rPr>
              <a:t>keV</a:t>
            </a:r>
            <a:r>
              <a:rPr lang="en-US" sz="1400" dirty="0">
                <a:solidFill>
                  <a:srgbClr val="4A4A4A"/>
                </a:solidFill>
                <a:latin typeface="Open Sans"/>
              </a:rPr>
              <a:t> results from </a:t>
            </a:r>
            <a:r>
              <a:rPr lang="en-US" sz="1400" dirty="0" err="1">
                <a:solidFill>
                  <a:srgbClr val="4A4A4A"/>
                </a:solidFill>
                <a:latin typeface="Open Sans"/>
              </a:rPr>
              <a:t>ionisation</a:t>
            </a:r>
            <a:r>
              <a:rPr lang="en-US" sz="1400" dirty="0">
                <a:solidFill>
                  <a:srgbClr val="4A4A4A"/>
                </a:solidFill>
                <a:latin typeface="Open Sans"/>
              </a:rPr>
              <a:t> of the K shell with an electron from the L shell filling the vacancy (E = 1.84 – 0.10 </a:t>
            </a:r>
            <a:r>
              <a:rPr lang="en-US" sz="1400" dirty="0" err="1">
                <a:solidFill>
                  <a:srgbClr val="4A4A4A"/>
                </a:solidFill>
                <a:latin typeface="Open Sans"/>
              </a:rPr>
              <a:t>keV</a:t>
            </a:r>
            <a:r>
              <a:rPr lang="en-US" sz="1400" dirty="0">
                <a:solidFill>
                  <a:srgbClr val="4A4A4A"/>
                </a:solidFill>
                <a:latin typeface="Open Sans"/>
              </a:rPr>
              <a:t>), whereas the smaller peak at higher energy (~1.83 </a:t>
            </a:r>
            <a:r>
              <a:rPr lang="en-US" sz="1400" dirty="0" err="1">
                <a:solidFill>
                  <a:srgbClr val="4A4A4A"/>
                </a:solidFill>
                <a:latin typeface="Open Sans"/>
              </a:rPr>
              <a:t>keV</a:t>
            </a:r>
            <a:r>
              <a:rPr lang="en-US" sz="1400" dirty="0">
                <a:solidFill>
                  <a:srgbClr val="4A4A4A"/>
                </a:solidFill>
                <a:latin typeface="Open Sans"/>
              </a:rPr>
              <a:t>) results from </a:t>
            </a:r>
            <a:r>
              <a:rPr lang="en-US" sz="1400" dirty="0" err="1">
                <a:solidFill>
                  <a:srgbClr val="4A4A4A"/>
                </a:solidFill>
                <a:latin typeface="Open Sans"/>
              </a:rPr>
              <a:t>ionisation</a:t>
            </a:r>
            <a:r>
              <a:rPr lang="en-US" sz="1400" dirty="0">
                <a:solidFill>
                  <a:srgbClr val="4A4A4A"/>
                </a:solidFill>
                <a:latin typeface="Open Sans"/>
              </a:rPr>
              <a:t> of the K shell and an electron from the M shell filling the vacancy (E = 1.84 – 0.01 </a:t>
            </a:r>
            <a:r>
              <a:rPr lang="en-US" sz="1400" dirty="0" err="1">
                <a:solidFill>
                  <a:srgbClr val="4A4A4A"/>
                </a:solidFill>
                <a:latin typeface="Open Sans"/>
              </a:rPr>
              <a:t>keV</a:t>
            </a:r>
            <a:r>
              <a:rPr lang="en-US" sz="1400" dirty="0">
                <a:solidFill>
                  <a:srgbClr val="4A4A4A"/>
                </a:solidFill>
                <a:latin typeface="Open Sans"/>
              </a:rPr>
              <a:t>).</a:t>
            </a:r>
            <a:endParaRPr lang="en-US" sz="1400" dirty="0"/>
          </a:p>
        </p:txBody>
      </p:sp>
    </p:spTree>
    <p:extLst>
      <p:ext uri="{BB962C8B-B14F-4D97-AF65-F5344CB8AC3E}">
        <p14:creationId xmlns:p14="http://schemas.microsoft.com/office/powerpoint/2010/main" val="309167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latin typeface="Arial Black" panose="020B0A04020102020204" pitchFamily="34" charset="0"/>
              </a:rPr>
              <a:t>Nomenclature</a:t>
            </a:r>
            <a:br>
              <a:rPr lang="en-US" b="1" dirty="0">
                <a:solidFill>
                  <a:schemeClr val="accent1">
                    <a:lumMod val="50000"/>
                  </a:schemeClr>
                </a:solidFill>
                <a:latin typeface="Arial Black" panose="020B0A04020102020204" pitchFamily="34" charset="0"/>
              </a:rPr>
            </a:br>
            <a:endParaRPr lang="en-US" dirty="0">
              <a:solidFill>
                <a:schemeClr val="accent1">
                  <a:lumMod val="50000"/>
                </a:schemeClr>
              </a:solidFill>
              <a:latin typeface="Arial Black" panose="020B0A04020102020204" pitchFamily="34" charset="0"/>
            </a:endParaRPr>
          </a:p>
        </p:txBody>
      </p:sp>
      <p:sp>
        <p:nvSpPr>
          <p:cNvPr id="4" name="Rectangle 3"/>
          <p:cNvSpPr/>
          <p:nvPr/>
        </p:nvSpPr>
        <p:spPr>
          <a:xfrm>
            <a:off x="6715125" y="183077"/>
            <a:ext cx="5241347" cy="4524315"/>
          </a:xfrm>
          <a:prstGeom prst="rect">
            <a:avLst/>
          </a:prstGeom>
        </p:spPr>
        <p:txBody>
          <a:bodyPr wrap="square">
            <a:spAutoFit/>
          </a:bodyPr>
          <a:lstStyle/>
          <a:p>
            <a:pPr algn="just" fontAlgn="base"/>
            <a:r>
              <a:rPr lang="en-US" dirty="0">
                <a:solidFill>
                  <a:srgbClr val="4A4A4A"/>
                </a:solidFill>
                <a:latin typeface="Open Sans"/>
              </a:rPr>
              <a:t>In spectroscopy, the most commonly used naming convention for Characteristic X-ray lines is the Siegbahn notation. The first component of the name is the element involved, e.g. Si. The second component is the electron shell that was ionized to produce the X-ray, e.g. K, L or M. The third component reflects the relative intensity of the line within each shell, e.g. α is the most intense line, followed by β and γ. The lines within each shell make up a family, or series, of lines for that shell, e.g., the K family comprises the Kα and Kβ X-ray lines.</a:t>
            </a:r>
          </a:p>
          <a:p>
            <a:pPr algn="just" fontAlgn="base"/>
            <a:br>
              <a:rPr lang="en-US" dirty="0">
                <a:solidFill>
                  <a:srgbClr val="4A4A4A"/>
                </a:solidFill>
                <a:latin typeface="Open Sans"/>
              </a:rPr>
            </a:br>
            <a:r>
              <a:rPr lang="en-US" dirty="0">
                <a:solidFill>
                  <a:srgbClr val="4A4A4A"/>
                </a:solidFill>
                <a:latin typeface="Open Sans"/>
              </a:rPr>
              <a:t>In the Si spectrum, the lowest energy X-ray line is the Si Lα line; the line at 1.74 </a:t>
            </a:r>
            <a:r>
              <a:rPr lang="en-US" dirty="0" err="1">
                <a:solidFill>
                  <a:srgbClr val="4A4A4A"/>
                </a:solidFill>
                <a:latin typeface="Open Sans"/>
              </a:rPr>
              <a:t>keV</a:t>
            </a:r>
            <a:r>
              <a:rPr lang="en-US" dirty="0">
                <a:solidFill>
                  <a:srgbClr val="4A4A4A"/>
                </a:solidFill>
                <a:latin typeface="Open Sans"/>
              </a:rPr>
              <a:t> is the Si Kα line and the line at ~1.83 </a:t>
            </a:r>
            <a:r>
              <a:rPr lang="en-US" dirty="0" err="1">
                <a:solidFill>
                  <a:srgbClr val="4A4A4A"/>
                </a:solidFill>
                <a:latin typeface="Open Sans"/>
              </a:rPr>
              <a:t>keV</a:t>
            </a:r>
            <a:r>
              <a:rPr lang="en-US" dirty="0">
                <a:solidFill>
                  <a:srgbClr val="4A4A4A"/>
                </a:solidFill>
                <a:latin typeface="Open Sans"/>
              </a:rPr>
              <a:t> is the Si Kβ line.</a:t>
            </a:r>
            <a:endParaRPr lang="en-US" b="0" i="0" dirty="0">
              <a:solidFill>
                <a:srgbClr val="4A4A4A"/>
              </a:solidFill>
              <a:effectLst/>
              <a:latin typeface="Open Sans"/>
            </a:endParaRPr>
          </a:p>
        </p:txBody>
      </p:sp>
      <p:pic>
        <p:nvPicPr>
          <p:cNvPr id="5" name="Picture 4"/>
          <p:cNvPicPr>
            <a:picLocks noChangeAspect="1"/>
          </p:cNvPicPr>
          <p:nvPr/>
        </p:nvPicPr>
        <p:blipFill>
          <a:blip r:embed="rId2"/>
          <a:stretch>
            <a:fillRect/>
          </a:stretch>
        </p:blipFill>
        <p:spPr>
          <a:xfrm>
            <a:off x="511319" y="1182502"/>
            <a:ext cx="5876925" cy="4800600"/>
          </a:xfrm>
          <a:prstGeom prst="rect">
            <a:avLst/>
          </a:prstGeom>
        </p:spPr>
      </p:pic>
      <p:sp>
        <p:nvSpPr>
          <p:cNvPr id="6" name="Rectangle 5"/>
          <p:cNvSpPr/>
          <p:nvPr/>
        </p:nvSpPr>
        <p:spPr>
          <a:xfrm>
            <a:off x="7063652" y="4889440"/>
            <a:ext cx="4544291" cy="1815882"/>
          </a:xfrm>
          <a:prstGeom prst="rect">
            <a:avLst/>
          </a:prstGeom>
        </p:spPr>
        <p:txBody>
          <a:bodyPr wrap="square">
            <a:spAutoFit/>
          </a:bodyPr>
          <a:lstStyle/>
          <a:p>
            <a:r>
              <a:rPr lang="en-US" sz="1400" dirty="0">
                <a:solidFill>
                  <a:srgbClr val="4A4A4A"/>
                </a:solidFill>
                <a:latin typeface="Open Sans"/>
              </a:rPr>
              <a:t>For each element, the electrons in the K shell have the highest </a:t>
            </a:r>
            <a:r>
              <a:rPr lang="en-US" sz="1400" dirty="0" err="1">
                <a:solidFill>
                  <a:srgbClr val="4A4A4A"/>
                </a:solidFill>
                <a:latin typeface="Open Sans"/>
              </a:rPr>
              <a:t>ionisation</a:t>
            </a:r>
            <a:r>
              <a:rPr lang="en-US" sz="1400" dirty="0">
                <a:solidFill>
                  <a:srgbClr val="4A4A4A"/>
                </a:solidFill>
                <a:latin typeface="Open Sans"/>
              </a:rPr>
              <a:t> energies while the </a:t>
            </a:r>
            <a:r>
              <a:rPr lang="en-US" sz="1400" dirty="0" err="1">
                <a:solidFill>
                  <a:srgbClr val="4A4A4A"/>
                </a:solidFill>
                <a:latin typeface="Open Sans"/>
              </a:rPr>
              <a:t>ionisation</a:t>
            </a:r>
            <a:r>
              <a:rPr lang="en-US" sz="1400" dirty="0">
                <a:solidFill>
                  <a:srgbClr val="4A4A4A"/>
                </a:solidFill>
                <a:latin typeface="Open Sans"/>
              </a:rPr>
              <a:t> energies of electrons in outer shells are lower. More energy is required to ionize the K shell, and it follows that the energies of the K family X-ray lines for each element are greater than those of the L family, which are greater than those of the M family. That is, for every element: EK &gt; EL &gt; EM</a:t>
            </a:r>
            <a:endParaRPr lang="en-US" sz="1400" dirty="0"/>
          </a:p>
        </p:txBody>
      </p:sp>
    </p:spTree>
    <p:extLst>
      <p:ext uri="{BB962C8B-B14F-4D97-AF65-F5344CB8AC3E}">
        <p14:creationId xmlns:p14="http://schemas.microsoft.com/office/powerpoint/2010/main" val="367223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13665"/>
            <a:ext cx="10515600" cy="1325563"/>
          </a:xfrm>
        </p:spPr>
        <p:txBody>
          <a:bodyPr/>
          <a:lstStyle/>
          <a:p>
            <a:pPr algn="ctr"/>
            <a:r>
              <a:rPr lang="en-US" dirty="0">
                <a:solidFill>
                  <a:schemeClr val="accent1">
                    <a:lumMod val="50000"/>
                  </a:schemeClr>
                </a:solidFill>
                <a:latin typeface="Arial Black" panose="020B0A04020102020204" pitchFamily="34" charset="0"/>
              </a:rPr>
              <a:t>The X-ray spectrum</a:t>
            </a:r>
          </a:p>
        </p:txBody>
      </p:sp>
      <p:pic>
        <p:nvPicPr>
          <p:cNvPr id="4" name="Picture 3"/>
          <p:cNvPicPr>
            <a:picLocks noChangeAspect="1"/>
          </p:cNvPicPr>
          <p:nvPr/>
        </p:nvPicPr>
        <p:blipFill>
          <a:blip r:embed="rId2"/>
          <a:stretch>
            <a:fillRect/>
          </a:stretch>
        </p:blipFill>
        <p:spPr>
          <a:xfrm>
            <a:off x="1170623" y="1633539"/>
            <a:ext cx="3927158" cy="4191724"/>
          </a:xfrm>
          <a:prstGeom prst="rect">
            <a:avLst/>
          </a:prstGeom>
        </p:spPr>
      </p:pic>
      <p:sp>
        <p:nvSpPr>
          <p:cNvPr id="5" name="Rectangle 4"/>
          <p:cNvSpPr/>
          <p:nvPr/>
        </p:nvSpPr>
        <p:spPr>
          <a:xfrm>
            <a:off x="6492239" y="2277517"/>
            <a:ext cx="4655821" cy="2308324"/>
          </a:xfrm>
          <a:prstGeom prst="rect">
            <a:avLst/>
          </a:prstGeom>
        </p:spPr>
        <p:txBody>
          <a:bodyPr wrap="square">
            <a:spAutoFit/>
          </a:bodyPr>
          <a:lstStyle/>
          <a:p>
            <a:r>
              <a:rPr lang="en-US" dirty="0"/>
              <a:t>The spectrum seen in the output from the Energy Dispersive Spectrometer (EDS) shows the Characteristic X-ray lines superimposed on the Bremsstrahlung X-rays. Although the Characteristic X-rays have discrete energies, in measuring them the signal is averaged and the lines become peaks which are superimposed on the continuum.</a:t>
            </a:r>
          </a:p>
        </p:txBody>
      </p:sp>
      <p:sp>
        <p:nvSpPr>
          <p:cNvPr id="3" name="Rectangle 2">
            <a:extLst>
              <a:ext uri="{FF2B5EF4-FFF2-40B4-BE49-F238E27FC236}">
                <a16:creationId xmlns:a16="http://schemas.microsoft.com/office/drawing/2014/main" id="{FCEA1C77-9259-852E-4015-408C621C45D1}"/>
              </a:ext>
            </a:extLst>
          </p:cNvPr>
          <p:cNvSpPr/>
          <p:nvPr/>
        </p:nvSpPr>
        <p:spPr>
          <a:xfrm>
            <a:off x="8297029" y="6340078"/>
            <a:ext cx="3609771" cy="369332"/>
          </a:xfrm>
          <a:prstGeom prst="rect">
            <a:avLst/>
          </a:prstGeom>
        </p:spPr>
        <p:txBody>
          <a:bodyPr wrap="none">
            <a:spAutoFit/>
          </a:bodyPr>
          <a:lstStyle/>
          <a:p>
            <a:r>
              <a:rPr lang="en-US" dirty="0"/>
              <a:t>https://myscope.training/#/EDSlevel</a:t>
            </a:r>
          </a:p>
        </p:txBody>
      </p:sp>
    </p:spTree>
    <p:extLst>
      <p:ext uri="{BB962C8B-B14F-4D97-AF65-F5344CB8AC3E}">
        <p14:creationId xmlns:p14="http://schemas.microsoft.com/office/powerpoint/2010/main" val="3304025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91247378232044A984D464801D3C3B" ma:contentTypeVersion="13" ma:contentTypeDescription="Create a new document." ma:contentTypeScope="" ma:versionID="316bcf953c34485e8202912312fdaddd">
  <xsd:schema xmlns:xsd="http://www.w3.org/2001/XMLSchema" xmlns:xs="http://www.w3.org/2001/XMLSchema" xmlns:p="http://schemas.microsoft.com/office/2006/metadata/properties" xmlns:ns3="61f9aac8-5f1f-4662-af30-45d7f68384a5" xmlns:ns4="104fd671-3394-477a-9771-9bc3be2a7b14" targetNamespace="http://schemas.microsoft.com/office/2006/metadata/properties" ma:root="true" ma:fieldsID="b72eaef688c8dd8a1c554cd78d33e99e" ns3:_="" ns4:_="">
    <xsd:import namespace="61f9aac8-5f1f-4662-af30-45d7f68384a5"/>
    <xsd:import namespace="104fd671-3394-477a-9771-9bc3be2a7b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f9aac8-5f1f-4662-af30-45d7f68384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4fd671-3394-477a-9771-9bc3be2a7b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5E3333-0654-46C3-A531-9D3BE0276C63}">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61f9aac8-5f1f-4662-af30-45d7f68384a5"/>
    <ds:schemaRef ds:uri="http://purl.org/dc/dcmitype/"/>
    <ds:schemaRef ds:uri="http://schemas.microsoft.com/office/infopath/2007/PartnerControls"/>
    <ds:schemaRef ds:uri="104fd671-3394-477a-9771-9bc3be2a7b14"/>
    <ds:schemaRef ds:uri="http://www.w3.org/XML/1998/namespace"/>
  </ds:schemaRefs>
</ds:datastoreItem>
</file>

<file path=customXml/itemProps2.xml><?xml version="1.0" encoding="utf-8"?>
<ds:datastoreItem xmlns:ds="http://schemas.openxmlformats.org/officeDocument/2006/customXml" ds:itemID="{46C467A1-1184-4754-8235-ED2670A07CDD}">
  <ds:schemaRefs>
    <ds:schemaRef ds:uri="http://schemas.microsoft.com/sharepoint/v3/contenttype/forms"/>
  </ds:schemaRefs>
</ds:datastoreItem>
</file>

<file path=customXml/itemProps3.xml><?xml version="1.0" encoding="utf-8"?>
<ds:datastoreItem xmlns:ds="http://schemas.openxmlformats.org/officeDocument/2006/customXml" ds:itemID="{B914C6A3-68B6-4A49-8688-2BE27C85C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f9aac8-5f1f-4662-af30-45d7f68384a5"/>
    <ds:schemaRef ds:uri="104fd671-3394-477a-9771-9bc3be2a7b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2140</TotalTime>
  <Words>4918</Words>
  <Application>Microsoft Office PowerPoint</Application>
  <PresentationFormat>Widescreen</PresentationFormat>
  <Paragraphs>160</Paragraphs>
  <Slides>30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Black</vt:lpstr>
      <vt:lpstr>Berlin Sans FB Demi</vt:lpstr>
      <vt:lpstr>Calibri</vt:lpstr>
      <vt:lpstr>Calibri Light</vt:lpstr>
      <vt:lpstr>Open Sans</vt:lpstr>
      <vt:lpstr>Roboto</vt:lpstr>
      <vt:lpstr>Tahoma</vt:lpstr>
      <vt:lpstr>Times New Roman</vt:lpstr>
      <vt:lpstr>Office Theme</vt:lpstr>
      <vt:lpstr>Energy Dispersive  spectroscopy (EDS analysis)</vt:lpstr>
      <vt:lpstr>What is energy dispersive spectroscopy?</vt:lpstr>
      <vt:lpstr>Generation of X-rays  in the electron microscope</vt:lpstr>
      <vt:lpstr>Bremsstrahlung X-ray generation </vt:lpstr>
      <vt:lpstr>Origin of Characteristic X-rays </vt:lpstr>
      <vt:lpstr>Characteristic X-rays </vt:lpstr>
      <vt:lpstr>Characteristic X-rays Production</vt:lpstr>
      <vt:lpstr>Nomenclature </vt:lpstr>
      <vt:lpstr>The X-ray spectrum</vt:lpstr>
      <vt:lpstr>Accelerating voltage or overvoltage ratio </vt:lpstr>
      <vt:lpstr>Accelerating voltage  or overvoltage ratio</vt:lpstr>
      <vt:lpstr>Spatial resolution </vt:lpstr>
      <vt:lpstr> What elements are present in the sample? </vt:lpstr>
      <vt:lpstr>Microscope operating parameters  </vt:lpstr>
      <vt:lpstr>Characteristic X-rays</vt:lpstr>
      <vt:lpstr>X-ray peak identification </vt:lpstr>
      <vt:lpstr>X-ray peak identification</vt:lpstr>
      <vt:lpstr>X-ray peak identification</vt:lpstr>
      <vt:lpstr>Quantitative EDS - overview </vt:lpstr>
      <vt:lpstr>Limitations of quantitative analysis</vt:lpstr>
      <vt:lpstr>Standardized quantitative analysis</vt:lpstr>
      <vt:lpstr>Standardless or semi-quantitative analysis  </vt:lpstr>
      <vt:lpstr>Detection limits</vt:lpstr>
      <vt:lpstr>How detectors work</vt:lpstr>
      <vt:lpstr>The detector</vt:lpstr>
      <vt:lpstr>Mapping information</vt:lpstr>
      <vt:lpstr>Mapping information</vt:lpstr>
      <vt:lpstr>Mapping information</vt:lpstr>
      <vt:lpstr>Parameters for X-ray mapping</vt:lpstr>
      <vt:lpstr>Influence of sample topography</vt:lpstr>
    </vt:vector>
  </TitlesOfParts>
  <Company>Florida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Tatiana Karpova</dc:creator>
  <cp:lastModifiedBy>Tatiana Karpova</cp:lastModifiedBy>
  <cp:revision>93</cp:revision>
  <cp:lastPrinted>2022-01-10T13:57:30Z</cp:lastPrinted>
  <dcterms:created xsi:type="dcterms:W3CDTF">2021-06-30T18:44:22Z</dcterms:created>
  <dcterms:modified xsi:type="dcterms:W3CDTF">2023-11-09T22:05:32Z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0x0101009291247378232044A984D464801D3C3B</vt:lpwstr>
  </property>
</Properties>
</file>